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16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7.xml" ContentType="application/vnd.openxmlformats-officedocument.presentationml.slide+xml"/>
  <Override PartName="/ppt/slides/slide15.xml" ContentType="application/vnd.openxmlformats-officedocument.presentationml.slide+xml"/>
  <Override PartName="/ppt/slides/slide19.xml" ContentType="application/vnd.openxmlformats-officedocument.presentationml.slide+xml"/>
  <Override PartName="/ppt/slides/slide29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25.xml" ContentType="application/vnd.openxmlformats-officedocument.presentationml.slide+xml"/>
  <Override PartName="/ppt/slides/slide24.xml" ContentType="application/vnd.openxmlformats-officedocument.presentationml.slide+xml"/>
  <Override PartName="/ppt/slides/slide30.xml" ContentType="application/vnd.openxmlformats-officedocument.presentationml.slide+xml"/>
  <Override PartName="/ppt/slides/slide28.xml" ContentType="application/vnd.openxmlformats-officedocument.presentationml.slide+xml"/>
  <Override PartName="/ppt/slides/slide32.xml" ContentType="application/vnd.openxmlformats-officedocument.presentationml.slide+xml"/>
  <Override PartName="/ppt/slides/slide31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0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notesSlides/notesSlide7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4.xml" ContentType="application/vnd.openxmlformats-officedocument.presentationml.notesSlide+xml"/>
  <Override PartName="/ppt/notesMasters/notesMaster1.xml" ContentType="application/vnd.openxmlformats-officedocument.presentationml.notesMaster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7"/>
  </p:notesMasterIdLst>
  <p:sldIdLst>
    <p:sldId id="256" r:id="rId2"/>
    <p:sldId id="261" r:id="rId3"/>
    <p:sldId id="263" r:id="rId4"/>
    <p:sldId id="264" r:id="rId5"/>
    <p:sldId id="334" r:id="rId6"/>
    <p:sldId id="305" r:id="rId7"/>
    <p:sldId id="290" r:id="rId8"/>
    <p:sldId id="304" r:id="rId9"/>
    <p:sldId id="335" r:id="rId10"/>
    <p:sldId id="336" r:id="rId11"/>
    <p:sldId id="337" r:id="rId12"/>
    <p:sldId id="338" r:id="rId13"/>
    <p:sldId id="340" r:id="rId14"/>
    <p:sldId id="342" r:id="rId15"/>
    <p:sldId id="347" r:id="rId16"/>
    <p:sldId id="344" r:id="rId17"/>
    <p:sldId id="343" r:id="rId18"/>
    <p:sldId id="339" r:id="rId19"/>
    <p:sldId id="346" r:id="rId20"/>
    <p:sldId id="348" r:id="rId21"/>
    <p:sldId id="341" r:id="rId22"/>
    <p:sldId id="349" r:id="rId23"/>
    <p:sldId id="350" r:id="rId24"/>
    <p:sldId id="352" r:id="rId25"/>
    <p:sldId id="356" r:id="rId26"/>
    <p:sldId id="355" r:id="rId27"/>
    <p:sldId id="357" r:id="rId28"/>
    <p:sldId id="353" r:id="rId29"/>
    <p:sldId id="351" r:id="rId30"/>
    <p:sldId id="354" r:id="rId31"/>
    <p:sldId id="358" r:id="rId32"/>
    <p:sldId id="359" r:id="rId33"/>
    <p:sldId id="360" r:id="rId34"/>
    <p:sldId id="361" r:id="rId35"/>
    <p:sldId id="278" r:id="rId3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3" autoAdjust="0"/>
    <p:restoredTop sz="90015" autoAdjust="0"/>
  </p:normalViewPr>
  <p:slideViewPr>
    <p:cSldViewPr snapToGrid="0">
      <p:cViewPr varScale="1">
        <p:scale>
          <a:sx n="55" d="100"/>
          <a:sy n="55" d="100"/>
        </p:scale>
        <p:origin x="90" y="642"/>
      </p:cViewPr>
      <p:guideLst/>
    </p:cSldViewPr>
  </p:slideViewPr>
  <p:outlineViewPr>
    <p:cViewPr>
      <p:scale>
        <a:sx n="33" d="100"/>
        <a:sy n="33" d="100"/>
      </p:scale>
      <p:origin x="0" y="-1208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27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customXml" Target="../customXml/item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45" Type="http://schemas.openxmlformats.org/officeDocument/2006/relationships/customXml" Target="../customXml/item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customXml" Target="../customXml/item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customXml" Target="../customXml/item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4DDD0B-1772-4282-94C5-4FC6CF67787D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B7D29A-DFB8-4678-B622-8099042890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6184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519823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97862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790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91951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0457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199811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771430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6456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4713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86009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031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638149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8347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701100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3737649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4236599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0500664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662433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96718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16592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7696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16964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2920868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3847203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02146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361399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5451426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50901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35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0000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552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520035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8612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44149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0985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B7D29A-DFB8-4678-B622-8099042890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27279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43866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217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2204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0757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5232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7600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725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4752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236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06854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51FCFD-DD72-4BFA-B1FB-A69F7243ADBE}" type="datetimeFigureOut">
              <a:rPr lang="en-US" smtClean="0"/>
              <a:t>4/2/2021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B8D4178C-AAE9-4158-85B0-851431566643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253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qufaculty.qu.edu.qa/rbrown/projects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9.jp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mailto:rbrown@qu.edu.qa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jpe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jp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73538" y="5033640"/>
            <a:ext cx="7772400" cy="146304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Jean </a:t>
            </a:r>
            <a:r>
              <a:rPr lang="en-US" sz="27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monnet</a:t>
            </a: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module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Doha courses on European union law</a:t>
            </a:r>
            <a:r>
              <a:rPr lang="en-US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WRITING</a:t>
            </a:r>
            <a:br>
              <a:rPr lang="en-US" sz="35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</a:t>
            </a:r>
            <a:endParaRPr lang="en-US" sz="27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33640"/>
            <a:ext cx="2758112" cy="742942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7556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Syllabus Overview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Understand Policy Briefs and Start Thinking of a Policy Problem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How to Write a Policy Brief, Create a Template, Support with Research</a:t>
            </a:r>
          </a:p>
        </p:txBody>
      </p:sp>
    </p:spTree>
    <p:extLst>
      <p:ext uri="{BB962C8B-B14F-4D97-AF65-F5344CB8AC3E}">
        <p14:creationId xmlns:p14="http://schemas.microsoft.com/office/powerpoint/2010/main" val="796925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915295"/>
            <a:ext cx="8788088" cy="3071446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Methods: Active Learning</a:t>
            </a: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Socratic Method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Flipped Classroom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Work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6539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 deliverable?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(2-4 pages, 700-1000 words)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84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DUE April 13, 2021</a:t>
            </a:r>
            <a:endParaRPr lang="en-US" sz="42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41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policy? </a:t>
            </a:r>
          </a:p>
        </p:txBody>
      </p:sp>
    </p:spTree>
    <p:extLst>
      <p:ext uri="{BB962C8B-B14F-4D97-AF65-F5344CB8AC3E}">
        <p14:creationId xmlns:p14="http://schemas.microsoft.com/office/powerpoint/2010/main" val="473350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8000" dirty="0" smtClean="0"/>
              <a:t>what policymakers choose to do</a:t>
            </a:r>
            <a:endParaRPr lang="en-US" sz="8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09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11500" dirty="0" smtClean="0"/>
              <a:t>plan of action</a:t>
            </a:r>
            <a:endParaRPr lang="en-US" sz="13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1159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192215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6000" dirty="0" smtClean="0"/>
              <a:t>decisions </a:t>
            </a:r>
            <a:r>
              <a:rPr lang="en-US" sz="6000" dirty="0"/>
              <a:t>that affect a significant number of people’s lives</a:t>
            </a:r>
            <a:r>
              <a:rPr lang="en-US" sz="6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264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1753154"/>
            <a:ext cx="8788088" cy="3071447"/>
          </a:xfrm>
        </p:spPr>
        <p:txBody>
          <a:bodyPr>
            <a:no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 smtClean="0"/>
              <a:t>“A definite course or method of action selected from among alternatives and in the light of given conditions to guide and, usually, to determine present and future decisions.”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2272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difference between policy and law? </a:t>
            </a:r>
          </a:p>
        </p:txBody>
      </p:sp>
    </p:spTree>
    <p:extLst>
      <p:ext uri="{BB962C8B-B14F-4D97-AF65-F5344CB8AC3E}">
        <p14:creationId xmlns:p14="http://schemas.microsoft.com/office/powerpoint/2010/main" val="2274380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help guide decisions, while law implement rules, procedures, or standards.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9816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6896813" cy="3539067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4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Instructor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Dr. Rafael Brown, Clinical Assistant Professor, College of Law, Qatar University; Affiliate, Centre for Law and Development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Research Interest: artificial intelligence, cybersecurity, legal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writing and analysis,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arbitration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Website: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http://qufaculty.qu.edu.qa/rbrown/projects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/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95197" y="3432725"/>
            <a:ext cx="1885950" cy="2077381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419954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4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Policies can lead to creation of law.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Law can require certain policies to be created.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0920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Who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are the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makers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</p:txBody>
      </p:sp>
    </p:spTree>
    <p:extLst>
      <p:ext uri="{BB962C8B-B14F-4D97-AF65-F5344CB8AC3E}">
        <p14:creationId xmlns:p14="http://schemas.microsoft.com/office/powerpoint/2010/main" val="1253283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MAKER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084832"/>
            <a:ext cx="8788088" cy="3581553"/>
          </a:xfrm>
        </p:spPr>
        <p:txBody>
          <a:bodyPr>
            <a:normAutofit fontScale="4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anyone who formulates or amends policy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(national, regional, international)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0468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 policy brief?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842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the two types?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3682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TWO TYPES OF Policy BRIEFS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Advocacy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Objective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435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rmAutofit fontScale="32500" lnSpcReduction="20000"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short document used as a tool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0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identify policy problems or propose change with research-based alternatives or recommendations </a:t>
            </a:r>
            <a:r>
              <a:rPr lang="en-US" sz="10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 a non-specialized audience</a:t>
            </a:r>
          </a:p>
        </p:txBody>
      </p:sp>
    </p:spTree>
    <p:extLst>
      <p:ext uri="{BB962C8B-B14F-4D97-AF65-F5344CB8AC3E}">
        <p14:creationId xmlns:p14="http://schemas.microsoft.com/office/powerpoint/2010/main" val="180111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056889"/>
          </a:xfrm>
        </p:spPr>
        <p:txBody>
          <a:bodyPr>
            <a:no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v. Policy Report</a:t>
            </a:r>
            <a:endParaRPr lang="en-US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5037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does a policy brief affect change? </a:t>
            </a:r>
            <a:endParaRPr lang="en-US" sz="10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7830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-preferred by busy policy actors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-more likely to persuade those with no prior held beliefs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-making research findings easily understood and more likely to be acted upon</a:t>
            </a:r>
            <a:endParaRPr lang="en-US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32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7" y="1740489"/>
            <a:ext cx="6279350" cy="3539067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Contact Details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Email: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hlinkClick r:id="rId8"/>
              </a:rPr>
              <a:t>rbrown@qu.edu.qa</a:t>
            </a:r>
            <a:endParaRPr lang="en-US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Office: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New Faculty Building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I03, Rm 531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Office Hours 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via Google Meet)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Tuesdays, 10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AM – 12:00 PM</a:t>
            </a:r>
            <a:endParaRPr lang="en-US" sz="28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10961" y="3158941"/>
            <a:ext cx="2589872" cy="183309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10524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an example of an EU policy that affects you, or people in Qatar/GCC?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5890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MINUTE 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BREAK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394342"/>
            <a:ext cx="8788088" cy="3272043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JOIN IN GROUPS </a:t>
            </a:r>
          </a:p>
          <a:p>
            <a:pPr marL="0" indent="0" algn="ctr">
              <a:lnSpc>
                <a:spcPct val="150000"/>
              </a:lnSpc>
              <a:buNone/>
            </a:pPr>
            <a:r>
              <a:rPr lang="en-US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WHEN YOU RETURN</a:t>
            </a: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1481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DISCUSSION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The group must brainstorm and list three policy problems that relate to the EU.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8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</a:t>
            </a: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 would you like to write about related to the EU?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topic/area of law?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Why is it important?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your purpose or goal?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the audience/policy maker</a:t>
            </a: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9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RETURN AT 5:30PM TO THE MAIN ROOM TO PRESENT YOUR LIST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5374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CHOOSE PRESENTER AND LIST IDEAS.</a:t>
            </a:r>
            <a:endParaRPr lang="en-US" sz="9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6775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PLANNING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50856" y="2084832"/>
            <a:ext cx="10324233" cy="3581553"/>
          </a:xfrm>
        </p:spPr>
        <p:txBody>
          <a:bodyPr>
            <a:normAutofit fontScale="25000" lnSpcReduction="20000"/>
          </a:bodyPr>
          <a:lstStyle/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PRESENTATIONS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(5 MINUTES PER GROUP)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4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want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would the policy maker not need to know?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the topic narrow enough? </a:t>
            </a:r>
          </a:p>
          <a:p>
            <a:pPr mar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cause of the problem? </a:t>
            </a:r>
          </a:p>
          <a:p>
            <a:pPr marL="0" indent="0" algn="ctr">
              <a:lnSpc>
                <a:spcPct val="150000"/>
              </a:lnSpc>
              <a:buNone/>
            </a:pPr>
            <a:endParaRPr lang="en-US" sz="6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537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89373" y="5054885"/>
            <a:ext cx="2802133" cy="7548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73517" y="5849108"/>
            <a:ext cx="2585714" cy="72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0828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WELCOME TO THE COURSE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450961" cy="3539067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Information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Days: Tuesday/Thursday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 Time: 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:00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P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:00 PM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Classes will be held online via Microsoft Teams</a:t>
            </a:r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0405" y="2711366"/>
            <a:ext cx="3419856" cy="242011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  <p:extLst>
      <p:ext uri="{BB962C8B-B14F-4D97-AF65-F5344CB8AC3E}">
        <p14:creationId xmlns:p14="http://schemas.microsoft.com/office/powerpoint/2010/main" val="2947130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MODULE 3: POLICY BRIEF WRITING (DAY 1 and 2)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  <a:endParaRPr lang="en-US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2: Policy Brief Writing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How to Write a Policy Brief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Template</a:t>
            </a:r>
          </a:p>
          <a:p>
            <a:pPr lvl="1">
              <a:lnSpc>
                <a:spcPct val="150000"/>
              </a:lnSpc>
              <a:buBlip>
                <a:blip r:embed="rId4"/>
              </a:buBlip>
            </a:pPr>
            <a:r>
              <a:rPr lang="en-US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 Research</a:t>
            </a:r>
          </a:p>
          <a:p>
            <a:pPr marL="0" indent="0">
              <a:lnSpc>
                <a:spcPct val="150000"/>
              </a:lnSpc>
              <a:buNone/>
            </a:pPr>
            <a:endParaRPr lang="en-US" sz="20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234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7" dur="20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2" dur="20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2" dur="20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47" dur="2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DAY 1: </a:t>
            </a:r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906682" y="2235611"/>
            <a:ext cx="9417935" cy="29585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Policy Problem</a:t>
            </a: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7716" y="3493608"/>
            <a:ext cx="2466975" cy="1847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207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class’s </a:t>
            </a:r>
            <a:r>
              <a:rPr lang="en-US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purpose</a:t>
            </a: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46333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LEARNING OUTCOMES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024128" y="2286000"/>
            <a:ext cx="9300489" cy="3987478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what is policy, and the purpose of a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policy brief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planning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structure and write the policy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brief</a:t>
            </a:r>
          </a:p>
          <a:p>
            <a:pPr>
              <a:lnSpc>
                <a:spcPct val="150000"/>
              </a:lnSpc>
              <a:buBlip>
                <a:blip r:embed="rId4"/>
              </a:buBlip>
            </a:pP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Learn how to support the policy brief with </a:t>
            </a:r>
            <a:r>
              <a:rPr lang="en-US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evidence</a:t>
            </a:r>
          </a:p>
          <a:p>
            <a:pPr marL="128016" lvl="1" indent="0">
              <a:lnSpc>
                <a:spcPct val="150000"/>
              </a:lnSpc>
              <a:buNone/>
            </a:pPr>
            <a:endParaRPr lang="en-US" sz="13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  <a:buBlip>
                <a:blip r:embed="rId4"/>
              </a:buBlip>
            </a:pPr>
            <a:endParaRPr lang="en-US" sz="20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l">
              <a:lnSpc>
                <a:spcPct val="150000"/>
              </a:lnSpc>
              <a:buNone/>
            </a:pPr>
            <a:endParaRPr lang="en-US" sz="17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50000"/>
              </a:lnSpc>
              <a:buNone/>
            </a:pPr>
            <a:endParaRPr lang="en-US" sz="1700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2933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3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 l="44329" t="19721" r="42228" b="11418"/>
          <a:stretch/>
        </p:blipFill>
        <p:spPr>
          <a:xfrm>
            <a:off x="10475089" y="162046"/>
            <a:ext cx="1632029" cy="669595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56" y="1095108"/>
            <a:ext cx="523948" cy="362001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543" y="3158941"/>
            <a:ext cx="1597290" cy="49381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99370" y="4492922"/>
            <a:ext cx="1597290" cy="4938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399370" y="5666385"/>
            <a:ext cx="1646063" cy="493819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COURSE Introduction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208572" y="2594939"/>
            <a:ext cx="8788088" cy="307144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50000"/>
              </a:lnSpc>
              <a:buNone/>
            </a:pPr>
            <a:r>
              <a:rPr lang="en-US" sz="5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Why is this class important?</a:t>
            </a:r>
          </a:p>
        </p:txBody>
      </p:sp>
    </p:spTree>
    <p:extLst>
      <p:ext uri="{BB962C8B-B14F-4D97-AF65-F5344CB8AC3E}">
        <p14:creationId xmlns:p14="http://schemas.microsoft.com/office/powerpoint/2010/main" val="347913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1B8B0ECDBA3C64CA17A0EDA1F583A22" ma:contentTypeVersion="10" ma:contentTypeDescription="Create a new document." ma:contentTypeScope="" ma:versionID="7d8cd048ccc8525b498775d87f95a921">
  <xsd:schema xmlns:xsd="http://www.w3.org/2001/XMLSchema" xmlns:xs="http://www.w3.org/2001/XMLSchema" xmlns:p="http://schemas.microsoft.com/office/2006/metadata/properties" xmlns:ns2="4595ca7b-3a15-4971-af5f-cadc29c03e04" targetNamespace="http://schemas.microsoft.com/office/2006/metadata/properties" ma:root="true" ma:fieldsID="91704bcc1b3d810af0b8b673c3023ee6" ns2:_="">
    <xsd:import namespace="4595ca7b-3a15-4971-af5f-cadc29c03e04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595ca7b-3a15-4971-af5f-cadc29c03e04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4595ca7b-3a15-4971-af5f-cadc29c03e04">QPT3VHF6MKWP-83287781-39089</_dlc_DocId>
    <_dlc_DocIdUrl xmlns="4595ca7b-3a15-4971-af5f-cadc29c03e04">
      <Url>https://www.qu.edu.qa/_layouts/15/DocIdRedir.aspx?ID=QPT3VHF6MKWP-83287781-39089</Url>
      <Description>QPT3VHF6MKWP-83287781-39089</Description>
    </_dlc_DocIdUrl>
  </documentManagement>
</p:properties>
</file>

<file path=customXml/itemProps1.xml><?xml version="1.0" encoding="utf-8"?>
<ds:datastoreItem xmlns:ds="http://schemas.openxmlformats.org/officeDocument/2006/customXml" ds:itemID="{61D9C4DC-0D8A-495C-BDBC-CA296C91FC08}"/>
</file>

<file path=customXml/itemProps2.xml><?xml version="1.0" encoding="utf-8"?>
<ds:datastoreItem xmlns:ds="http://schemas.openxmlformats.org/officeDocument/2006/customXml" ds:itemID="{740BC8B3-1E83-4C32-97F9-38DE5CA03AA4}"/>
</file>

<file path=customXml/itemProps3.xml><?xml version="1.0" encoding="utf-8"?>
<ds:datastoreItem xmlns:ds="http://schemas.openxmlformats.org/officeDocument/2006/customXml" ds:itemID="{3B3BA78D-3BD4-468A-9DC4-0E7BB762FC90}"/>
</file>

<file path=customXml/itemProps4.xml><?xml version="1.0" encoding="utf-8"?>
<ds:datastoreItem xmlns:ds="http://schemas.openxmlformats.org/officeDocument/2006/customXml" ds:itemID="{021391F2-E2B4-4EB8-BE16-CDF377BDEC3B}"/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3766</TotalTime>
  <Words>712</Words>
  <Application>Microsoft Office PowerPoint</Application>
  <PresentationFormat>Widescreen</PresentationFormat>
  <Paragraphs>163</Paragraphs>
  <Slides>35</Slides>
  <Notes>35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2" baseType="lpstr">
      <vt:lpstr>Calibri</vt:lpstr>
      <vt:lpstr>Times New Roman</vt:lpstr>
      <vt:lpstr>Tw Cen MT</vt:lpstr>
      <vt:lpstr>Tw Cen MT Condensed</vt:lpstr>
      <vt:lpstr>Wingdings</vt:lpstr>
      <vt:lpstr>Wingdings 3</vt:lpstr>
      <vt:lpstr>Integral</vt:lpstr>
      <vt:lpstr>Jean monnet module Doha courses on European union law  POLICY BRIEF WRITING Dr. RAFAEL BROWN</vt:lpstr>
      <vt:lpstr>WELCOME TO THE COURSE</vt:lpstr>
      <vt:lpstr>WELCOME TO THE COURSE</vt:lpstr>
      <vt:lpstr>WELCOME TO THE COURSE</vt:lpstr>
      <vt:lpstr>MODULE 3: POLICY BRIEF WRITING (DAY 1 and 2)</vt:lpstr>
      <vt:lpstr>DAY 1: Introduction</vt:lpstr>
      <vt:lpstr>COURSE Introduction</vt:lpstr>
      <vt:lpstr>LEARNING OUTCOMES</vt:lpstr>
      <vt:lpstr>COURSE Introduction</vt:lpstr>
      <vt:lpstr>COURSE Introduction</vt:lpstr>
      <vt:lpstr>COURSE Introduction</vt:lpstr>
      <vt:lpstr>COURSE Introduction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</vt:lpstr>
      <vt:lpstr>Policy MAKER</vt:lpstr>
      <vt:lpstr>Policy BRIEF</vt:lpstr>
      <vt:lpstr>Policy BRIEF</vt:lpstr>
      <vt:lpstr>TWO TYPES OF Policy BRIEFS</vt:lpstr>
      <vt:lpstr>Policy BRIEF</vt:lpstr>
      <vt:lpstr>Policy BRIEF</vt:lpstr>
      <vt:lpstr>Policy BRIEF</vt:lpstr>
      <vt:lpstr>Policy BRIEF</vt:lpstr>
      <vt:lpstr>Policy BRIEF</vt:lpstr>
      <vt:lpstr>10 MINUTE BREAK</vt:lpstr>
      <vt:lpstr>GROUP DISCUSSION</vt:lpstr>
      <vt:lpstr>POLICY BRIEF PLANNING</vt:lpstr>
      <vt:lpstr>POLICY BRIEF PLANNING</vt:lpstr>
      <vt:lpstr>Questions?</vt:lpstr>
    </vt:vector>
  </TitlesOfParts>
  <Company>Qatar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Policy Brief Writing</dc:title>
  <dc:creator>Fatma Mansour M A Almesleh</dc:creator>
  <cp:lastModifiedBy>Rafael Dean Brown</cp:lastModifiedBy>
  <cp:revision>177</cp:revision>
  <dcterms:created xsi:type="dcterms:W3CDTF">2015-10-18T15:36:54Z</dcterms:created>
  <dcterms:modified xsi:type="dcterms:W3CDTF">2021-04-02T14:26:12Z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0x01010071B8B0ECDBA3C64CA17A0EDA1F583A22</vt:lpwstr>
  </property>
  <property fmtid="{D5CDD505-2E9C-101B-9397-08002B2CF9AE}" pid="3" name="_dlc_DocIdItemGuid">
    <vt:lpwstr>0ebf62a1-c1ec-4dcd-a6ba-424ee597b9e4</vt:lpwstr>
  </property>
</Properties>
</file>