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324"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340" r:id="rId18"/>
    <p:sldId id="341" r:id="rId19"/>
    <p:sldId id="342" r:id="rId20"/>
    <p:sldId id="343" r:id="rId21"/>
    <p:sldId id="344" r:id="rId22"/>
    <p:sldId id="345"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825111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994285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4063880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1512294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3104723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11969859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3999982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41530023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39345482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982074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898581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37915260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18093447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705335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176105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817368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949453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272353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136234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2867937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Production- and Waste-Stream-Specific Laws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Ship Recycling Regulation entered into force on 2013.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Its main objective was to prevent, reduce and eliminate accidents, injuries and other adverse effects on human health and the environment resulting from the recycling and treatment of EU ships, in particular with a view to ensuring that hazardous waste from such ship recycling is subject to environmentally sound management.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regulation set out a number of requirements for EU ships, EU ship-owners, ship recycling facilities willing to recycle EU ships, and the relevant competent authorities or administrations.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8806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Production- and Waste-Stream-Specific Laws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Directive 2002/96/EC, as amended by Directive 2008/34/EC, aimed to protect soil, water and air through better and reduced disposal of waste electrical and electronic equipment (WEEE).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Directive 2002/95/EC on the restriction of the use of certain hazardous substances in electrical and electronic equipment (RoHS), adopted in parallel to the WEEE Directive, aimed to protect the environment and human health by restricting the use of lead, mercury, cadmium, chromium and brominated flame retardants in such equipment.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implementation of the WEEE and RoHS Directives in the Member States proved difficult, with only one third of all electrical and electronic waste being collected and properly treated.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87383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Production- and Waste-Stream-Specific Laws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Directive 2006/66/EC on batteries and accumulators and waste batteries and accumulators aimed to improve the waste management and environmental performance of such items by establishing rules for their collection, recycling, treatment and disposal.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Amending Directive 2013/56/EC removed the exemption for button cells with a mercury content of no more than 2% by weight.</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In accordance with Council Directive 96/29/</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Euratom</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on radioactive waste and substances, each Member State had to make it compulsory to report activities that involve a hazard arising from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ionising</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radiation. Shipments of radioactive waste are covered by Council Regulation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Euratom</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No 1493/93 and Council Directive 2006/117/</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Euratom</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457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Production- and Waste-Stream-Specific Laws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94/62/EC covered all packaging placed on the EU market and all packaging waste, whether it is used or released at industrial, commercial, office, shop, service, household or any other level.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Amending Directive 2004/12/EC established criteria and clarified the definition of ‘packaging’.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(EU) 2015/720 amended Directive 94/62/EC as regards reducing the consumption of lightweight plastic carrier bags, which easily escape waste management streams and accumulate in our environment, especially in the form of marine litter.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3384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Waste Treatment and Disposal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progressive implementation of the Urban Waste Water Treatment Directive in all the Member States increased the quantities of sewage sludge requiring disposal.</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Landfill Directive intended to prevent or reduce the adverse effects of landfill on the environment, in particular on surface water, groundwater, soil and air, as well as on human health.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Directive on the incineration of waste aimed to prevent or reduce, as far as possible, air, water and soil pollution caused by the incineration or co-incineration of waste.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It was repealed and replaced by Directive 2010/75/EU on industrial emissions and related directives.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1385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2018 Circular Economy Package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December 2015, the Commission presented an action plan on the circular economy, as well as four legislative proposals amending the following legal acts: </a:t>
            </a:r>
          </a:p>
          <a:p>
            <a:pPr marL="514350" lvl="0" indent="-514350" algn="just" defTabSz="457200">
              <a:lnSpc>
                <a:spcPct val="100000"/>
              </a:lnSpc>
              <a:spcBef>
                <a:spcPct val="20000"/>
              </a:spcBef>
              <a:spcAft>
                <a:spcPts val="600"/>
              </a:spcAft>
              <a:buClr>
                <a:srgbClr val="83992A"/>
              </a:buClr>
              <a:buSzPct val="115000"/>
              <a:buFont typeface="Arial"/>
              <a:buAutoNum type="alphaLcParenBoth"/>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Waste Framework Directive; </a:t>
            </a:r>
          </a:p>
          <a:p>
            <a:pPr marL="514350" lvl="0" indent="-514350" algn="just" defTabSz="457200">
              <a:lnSpc>
                <a:spcPct val="100000"/>
              </a:lnSpc>
              <a:spcBef>
                <a:spcPct val="20000"/>
              </a:spcBef>
              <a:spcAft>
                <a:spcPts val="600"/>
              </a:spcAft>
              <a:buClr>
                <a:srgbClr val="83992A"/>
              </a:buClr>
              <a:buSzPct val="115000"/>
              <a:buFont typeface="Arial"/>
              <a:buAutoNum type="alphaLcParenBoth"/>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Landfill Directive; </a:t>
            </a:r>
          </a:p>
          <a:p>
            <a:pPr marL="514350" lvl="0" indent="-514350" algn="just" defTabSz="457200">
              <a:lnSpc>
                <a:spcPct val="100000"/>
              </a:lnSpc>
              <a:spcBef>
                <a:spcPct val="20000"/>
              </a:spcBef>
              <a:spcAft>
                <a:spcPts val="600"/>
              </a:spcAft>
              <a:buClr>
                <a:srgbClr val="83992A"/>
              </a:buClr>
              <a:buSzPct val="115000"/>
              <a:buFont typeface="Arial"/>
              <a:buAutoNum type="alphaLcParenBoth"/>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Packaging and Packaging Waste Directive; </a:t>
            </a:r>
          </a:p>
          <a:p>
            <a:pPr marL="514350" lvl="0" indent="-514350" algn="just" defTabSz="457200">
              <a:lnSpc>
                <a:spcPct val="100000"/>
              </a:lnSpc>
              <a:spcBef>
                <a:spcPct val="20000"/>
              </a:spcBef>
              <a:spcAft>
                <a:spcPts val="600"/>
              </a:spcAft>
              <a:buClr>
                <a:srgbClr val="83992A"/>
              </a:buClr>
              <a:buSzPct val="115000"/>
              <a:buFont typeface="Arial"/>
              <a:buAutoNum type="alphaLcParenBoth"/>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directives on ELVs, on batteries and accumulators and waste batteries and accumulators, and on WEEE.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173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The 2018 Circular Economy Package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Waste Framework Directive required the Commission to take the following measures by the end of 2014:</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Review the 2020 targets on the reuse and recycling of household waste and on construction and demolition waste, set waste prevention objectives for 2020,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Assess a number of measures, including extended producer responsibility schemes.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Landfill Directive required the Commission to review targets set therein by July 2014 and the Packaging Directive by the end of 2012.</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2536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The 2018 Circular Economy Package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Adopted in 2018, the four directives ((EU) 2018/849, (EU) 2018/850, (EU) 2018/851 and (EU) 2018/852) incorporate the following key elements:</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common EU target to recycle 65% of municipal waste by 2035 (55% by 2025 and 60% by 2030);</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common EU target to recycle 70% of packaging waste by 2030;</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binding landfill target to reduce landfill to a maximum of 10% of municipal waste by 2035;</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ban on the landfilling of separately collected waste, requiring separate collection for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biowaste</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by 2023 and for textiles and hazardous waste from households by 2025…</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864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Plastics in the Circular Economy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On 16 January 2018, the Commission published a communication laying out a strategy for plastics in a circular economy.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strategy identifies key challenges, including the low reuse and recycling rates of plastic waste, the greenhouse gas emissions associated with plastics production and incineration, and the presence of plastic waste in oceans.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Commission proposes that all plastic packaging should be designed to be recyclable or reusable by 2030.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55031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Plastics in the Circular Economy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With a view to moving towards this target, the strategy presents a wide range of measures focusing on four areas: (1) improving the economics and quality of plastics recycling; (2) curbing plastic waste littering; (3) driving investment and innovation in the plastics value chain; and (4) harnessing global action.</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As part of the Plastics Strategy to tackle wasteful and damaging plastic litter through legislative action and following a Commission proposal of 28 May 2018, the Council and Parliament agreed to reduce plastic pollution by setting tough new restrictions on certain single-use plastic products (Directive (EU) 2019/904).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671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Resource Efficiency and the Circular Economy</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Plastics in the Circular Economy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Products that will be banned in the EU include plastic cutlery (forks, knives, spoons and chopsticks), plastic plates and straws, food and beverage containers made of expanded polystyrene and cotton bud sticks made of plastic.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From 2025 onwards, the Member States will have the binding target for all PET beverage bottles to contain at least 25% recycled plastic.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By 2030, all plastic bottles will have to contain at least 30% recycled content.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4718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new Circular Economy Action Plan under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new Circular Economy Action Plan for a cleaner and more competitive Europe was published in March 2020 and is one of the cornerstones of the European Green Deal, the EU’s new agenda for sustainable growth.</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It announced initiatives along the entire life cycle of products, targeting</a:t>
            </a:r>
          </a:p>
          <a:p>
            <a:pPr marL="0" lvl="0" indent="0" algn="just" defTabSz="457200">
              <a:lnSpc>
                <a:spcPct val="100000"/>
              </a:lnSpc>
              <a:spcBef>
                <a:spcPct val="20000"/>
              </a:spcBef>
              <a:spcAft>
                <a:spcPts val="600"/>
              </a:spcAft>
              <a:buClr>
                <a:srgbClr val="83992A"/>
              </a:buClr>
              <a:buSzPct val="115000"/>
              <a:buNone/>
            </a:pPr>
            <a:r>
              <a:rPr lang="en-US" sz="2400" i="1" dirty="0">
                <a:solidFill>
                  <a:prstClr val="black">
                    <a:lumMod val="85000"/>
                    <a:lumOff val="15000"/>
                  </a:prstClr>
                </a:solidFill>
                <a:latin typeface="Times New Roman" panose="02020603050405020304" pitchFamily="18" charset="0"/>
                <a:cs typeface="Times New Roman" panose="02020603050405020304" pitchFamily="18" charset="0"/>
              </a:rPr>
              <a:t>e.g.: their design, promoting circular economy processes, fostering sustainable consumption, and aiming to ensure that the resources used are kept in the EU economy for as long as possible.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1515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The new Circular Economy Action Plan under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algn="just"/>
            <a:r>
              <a:rPr lang="en-US" dirty="0">
                <a:latin typeface="Times New Roman" panose="02020603050405020304" pitchFamily="18" charset="0"/>
                <a:cs typeface="Times New Roman" panose="02020603050405020304" pitchFamily="18" charset="0"/>
              </a:rPr>
              <a:t>The Commission adopted the first milestone of the action plan on 10 December 2020.</a:t>
            </a:r>
          </a:p>
          <a:p>
            <a:pPr algn="just"/>
            <a:r>
              <a:rPr lang="en-US" dirty="0">
                <a:latin typeface="Times New Roman" panose="02020603050405020304" pitchFamily="18" charset="0"/>
                <a:cs typeface="Times New Roman" panose="02020603050405020304" pitchFamily="18" charset="0"/>
              </a:rPr>
              <a:t> It is a proposal for a regulation to </a:t>
            </a:r>
            <a:r>
              <a:rPr lang="en-US" dirty="0" err="1">
                <a:latin typeface="Times New Roman" panose="02020603050405020304" pitchFamily="18" charset="0"/>
                <a:cs typeface="Times New Roman" panose="02020603050405020304" pitchFamily="18" charset="0"/>
              </a:rPr>
              <a:t>modernise</a:t>
            </a:r>
            <a:r>
              <a:rPr lang="en-US" dirty="0">
                <a:latin typeface="Times New Roman" panose="02020603050405020304" pitchFamily="18" charset="0"/>
                <a:cs typeface="Times New Roman" panose="02020603050405020304" pitchFamily="18" charset="0"/>
              </a:rPr>
              <a:t> EU legislation on batteries. </a:t>
            </a:r>
          </a:p>
          <a:p>
            <a:pPr algn="just"/>
            <a:r>
              <a:rPr lang="en-US" dirty="0">
                <a:latin typeface="Times New Roman" panose="02020603050405020304" pitchFamily="18" charset="0"/>
                <a:cs typeface="Times New Roman" panose="02020603050405020304" pitchFamily="18" charset="0"/>
              </a:rPr>
              <a:t>The aim is that batteries placed on the EU market are sustainable, circular, high-performing and safe throughout their entire life cycle and that they are collected, repurposed and recycled, becoming a true source of valuable raw materials. </a:t>
            </a:r>
          </a:p>
          <a:p>
            <a:pPr algn="just"/>
            <a:r>
              <a:rPr lang="en-US" dirty="0">
                <a:latin typeface="Times New Roman" panose="02020603050405020304" pitchFamily="18" charset="0"/>
                <a:cs typeface="Times New Roman" panose="02020603050405020304" pitchFamily="18" charset="0"/>
              </a:rPr>
              <a:t>It includes mandatory requirements for all batteries (i.e. industrial, automotive, electric vehicle and portable) placed on the EU market. </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21851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r>
              <a:rPr lang="en-US" sz="4400" cap="none" spc="0" dirty="0">
                <a:ln w="3175" cmpd="sng">
                  <a:noFill/>
                </a:ln>
                <a:solidFill>
                  <a:prstClr val="black">
                    <a:lumMod val="85000"/>
                    <a:lumOff val="15000"/>
                  </a:prstClr>
                </a:solidFill>
                <a:latin typeface="Garamond" panose="02020404030301010803"/>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waste policy has a long history and has traditionally focused on more environmentally sustainable waste management.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Roadmap to a Resource Efficient Europe and the Circular Economy Package should change this trend by transforming the EU’s economy into a sustainable one by 2050.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Under the European Green Deal, the new Circular Economy Action Plan provides a future-oriented agenda for achieving a cleaner and more competitive EU and fully contributing to climate neutrality.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7545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All products have a natural basis. The EU’s economy is highly dependent on natural resources.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If current patterns are maintained, the degradation and depletion of natural resources will continue, as will waste generation.</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scale of our current resource use is such that it is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jeopardising</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chances of future generations – and developing countries – of having access to their fair share of scarce resources.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Rational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utilisation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of natural resources was one of the earliest environmental concerns underpinning the first European Treaties.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980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Achievements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Roadmap to a Resource Efficient Europe is among the key initiatives of the 7th Environment Action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(EAP).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One of its main objectives is to unlock the EU’s economic potential so that it can be more productive while using fewer resources and moving towards a circular economy.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Circular Economy Package includes measures that will help to stimulate the EU’s transition towards a circular economy through greater recycling and reuse, boosting global competitiveness, fostering sustainable economic growth and generating new jobs.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0159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Resource Efficiency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Roadmap to a Resource Efficient Europe is part of the resource efficiency flagship initiative of the Europe 2020 strategy.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supports the shift towards sustainable growth via a resource-efficient, low-carbon economy.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roadmap takes into account the progress made on:</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2005 Thematic Strategy on the Sustainable Use of Natural Resources (COM(2005)0670)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EU’s Sustainable Development Strategy, and sets out a framework for the design and implementation of future action.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4211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Waste Management and Prevention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Waste Framework Directive followed on from the Thematic Strategy on the Prevention and Recycling of Waste and repealed the previous Waste Framework Directive, the Hazardous Waste Directive and the Waste Oil Directive.</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It aimed to reform and simplify EU policy by introducing a new framework and setting new targets, with a focus on prevention.</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Waste Shipment Regulation laid down rules for waste shipments both within the EU and between the EU and non-EU countries, with the specific aim of improving environmental protection.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452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Waste Management and Prevention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covered the shipment of practically all types of waste (with the exception of radioactive material) by road, rail, sea and air.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Exports of hazardous waste to countries outside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for Economic Co-operation and Development (OECD) and exports of waste for disposal outside the EU/European Free Trade Association countries were prohibited.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Illegal waste shipments have remained a serious problem; the new Regulation ((EU) No 660/2014) therefore aims to ensure more uniform implementation of the Waste Shipment Regulation.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1019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Production- and Waste-Stream-Specific Laws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Directive 2000/53/EC aimed to reduce waste from end-of-life vehicles (ELVs) and their components.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encouraged manufacturers and importers to limit the use of hazardous substances and to develop the integration of recycled materials.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An implementation report showed that enforcing the ELV Directive has been problematic in many Member States, owing to gaps between the number of deregistered cars and the number of registered ELVs, and to illegal exports to developing countries.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343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QPT3VHF6MKWP-83287781-39078</_dlc_DocId>
    <_dlc_DocIdUrl xmlns="4595ca7b-3a15-4971-af5f-cadc29c03e04">
      <Url>https://www.qu.edu.qa/_layouts/15/DocIdRedir.aspx?ID=QPT3VHF6MKWP-83287781-39078</Url>
      <Description>QPT3VHF6MKWP-83287781-39078</Description>
    </_dlc_DocIdUrl>
  </documentManagement>
</p:properties>
</file>

<file path=customXml/itemProps1.xml><?xml version="1.0" encoding="utf-8"?>
<ds:datastoreItem xmlns:ds="http://schemas.openxmlformats.org/officeDocument/2006/customXml" ds:itemID="{4FE03459-48E0-40AE-A70D-C99E1A5E33EE}"/>
</file>

<file path=customXml/itemProps2.xml><?xml version="1.0" encoding="utf-8"?>
<ds:datastoreItem xmlns:ds="http://schemas.openxmlformats.org/officeDocument/2006/customXml" ds:itemID="{2CAC9818-87EA-48E9-ADA2-FB62C0FFB1BA}"/>
</file>

<file path=customXml/itemProps3.xml><?xml version="1.0" encoding="utf-8"?>
<ds:datastoreItem xmlns:ds="http://schemas.openxmlformats.org/officeDocument/2006/customXml" ds:itemID="{B76EB510-FCE8-4254-A588-7E7E4E5053A8}"/>
</file>

<file path=customXml/itemProps4.xml><?xml version="1.0" encoding="utf-8"?>
<ds:datastoreItem xmlns:ds="http://schemas.openxmlformats.org/officeDocument/2006/customXml" ds:itemID="{9A2A4040-9895-469C-B39E-9F4E5001D1BD}"/>
</file>

<file path=docProps/app.xml><?xml version="1.0" encoding="utf-8"?>
<Properties xmlns="http://schemas.openxmlformats.org/officeDocument/2006/extended-properties" xmlns:vt="http://schemas.openxmlformats.org/officeDocument/2006/docPropsVTypes">
  <TotalTime>11</TotalTime>
  <Words>1968</Words>
  <Application>Microsoft Office PowerPoint</Application>
  <PresentationFormat>Widescreen</PresentationFormat>
  <Paragraphs>121</Paragraphs>
  <Slides>23</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Garamond</vt:lpstr>
      <vt:lpstr>Times New Roman</vt:lpstr>
      <vt:lpstr>Tw Cen MT</vt:lpstr>
      <vt:lpstr>Tw Cen MT Condensed</vt:lpstr>
      <vt:lpstr>Wingdings 3</vt:lpstr>
      <vt:lpstr>Integral</vt:lpstr>
      <vt:lpstr>Jean monnet module  – Doha courses on European union law – Fall 2021 Dr. JON TRUBY</vt:lpstr>
      <vt:lpstr>Resource Efficiency and the Circular Economy</vt:lpstr>
      <vt:lpstr>Introduction </vt:lpstr>
      <vt:lpstr>Achievements</vt:lpstr>
      <vt:lpstr>Achievements</vt:lpstr>
      <vt:lpstr>Resource Efficiency</vt:lpstr>
      <vt:lpstr>Waste Management and Prevention</vt:lpstr>
      <vt:lpstr>Waste Management and Prevention</vt:lpstr>
      <vt:lpstr>Production- and Waste-Stream-Specific Laws</vt:lpstr>
      <vt:lpstr>Production- and Waste-Stream-Specific Laws</vt:lpstr>
      <vt:lpstr>Production- and Waste-Stream-Specific Laws</vt:lpstr>
      <vt:lpstr>Production- and Waste-Stream-Specific Laws</vt:lpstr>
      <vt:lpstr>Production- and Waste-Stream-Specific Laws</vt:lpstr>
      <vt:lpstr>Waste Treatment and Disposal</vt:lpstr>
      <vt:lpstr>The 2018 Circular Economy Package</vt:lpstr>
      <vt:lpstr>The 2018 Circular Economy Package</vt:lpstr>
      <vt:lpstr>The 2018 Circular Economy Package</vt:lpstr>
      <vt:lpstr>Plastics in the Circular Economy</vt:lpstr>
      <vt:lpstr>Plastics in the Circular Economy</vt:lpstr>
      <vt:lpstr>Plastics in the Circular Economy</vt:lpstr>
      <vt:lpstr>The new Circular Economy Action Plan under the European Green Deal</vt:lpstr>
      <vt:lpstr>The new Circular Economy Action Plan under the European Green Deal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9</cp:revision>
  <dcterms:modified xsi:type="dcterms:W3CDTF">2022-01-18T11:49:26Z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4178eee0-a8ec-4211-adbf-4a08dfb7f471</vt:lpwstr>
  </property>
</Properties>
</file>