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63" r:id="rId3"/>
    <p:sldId id="264" r:id="rId4"/>
    <p:sldId id="304" r:id="rId5"/>
    <p:sldId id="308" r:id="rId6"/>
    <p:sldId id="305" r:id="rId7"/>
    <p:sldId id="307" r:id="rId8"/>
    <p:sldId id="310" r:id="rId9"/>
    <p:sldId id="27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3" autoAdjust="0"/>
    <p:restoredTop sz="90015" autoAdjust="0"/>
  </p:normalViewPr>
  <p:slideViewPr>
    <p:cSldViewPr snapToGrid="0">
      <p:cViewPr varScale="1">
        <p:scale>
          <a:sx n="62" d="100"/>
          <a:sy n="62" d="100"/>
        </p:scale>
        <p:origin x="860" y="40"/>
      </p:cViewPr>
      <p:guideLst>
        <p:guide orient="horz" pos="2160"/>
        <p:guide pos="3840"/>
      </p:guideLst>
    </p:cSldViewPr>
  </p:slideViewPr>
  <p:outlineViewPr>
    <p:cViewPr>
      <p:scale>
        <a:sx n="33" d="100"/>
        <a:sy n="33" d="100"/>
      </p:scale>
      <p:origin x="0" y="-12084"/>
    </p:cViewPr>
  </p:outlineViewPr>
  <p:notesTextViewPr>
    <p:cViewPr>
      <p:scale>
        <a:sx n="1" d="1"/>
        <a:sy n="1" d="1"/>
      </p:scale>
      <p:origin x="0" y="0"/>
    </p:cViewPr>
  </p:notesTextViewPr>
  <p:sorterViewPr>
    <p:cViewPr>
      <p:scale>
        <a:sx n="100" d="100"/>
        <a:sy n="100" d="100"/>
      </p:scale>
      <p:origin x="0" y="-142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4002920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3780255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2970000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2700" dirty="0" smtClean="0">
                <a:latin typeface="Avenir Book"/>
                <a:cs typeface="Avenir Book"/>
              </a:rPr>
              <a:t>Doha courses on European union law</a:t>
            </a:r>
            <a:r>
              <a:rPr lang="en-US" sz="2700" dirty="0">
                <a:latin typeface="Avenir Book"/>
                <a:cs typeface="Avenir Book"/>
              </a:rPr>
              <a:t> </a:t>
            </a:r>
            <a:r>
              <a:rPr lang="en-US" sz="3500" dirty="0" smtClean="0">
                <a:latin typeface="Avenir Book"/>
                <a:cs typeface="Avenir Book"/>
              </a:rPr>
              <a:t/>
            </a:r>
            <a:br>
              <a:rPr lang="en-US" sz="3500" dirty="0" smtClean="0">
                <a:latin typeface="Avenir Book"/>
                <a:cs typeface="Avenir Book"/>
              </a:rPr>
            </a:br>
            <a:r>
              <a:rPr lang="en-US" sz="3500" dirty="0" smtClean="0">
                <a:latin typeface="Avenir Book"/>
                <a:cs typeface="Avenir Book"/>
              </a:rPr>
              <a:t>research module on </a:t>
            </a:r>
            <a:r>
              <a:rPr lang="en-US" sz="3500" dirty="0" err="1" smtClean="0">
                <a:latin typeface="Avenir Book"/>
                <a:cs typeface="Avenir Book"/>
              </a:rPr>
              <a:t>eu</a:t>
            </a:r>
            <a:r>
              <a:rPr lang="en-US" sz="3500" dirty="0" smtClean="0">
                <a:latin typeface="Avenir Book"/>
                <a:cs typeface="Avenir Book"/>
              </a:rPr>
              <a:t> law</a:t>
            </a:r>
            <a:br>
              <a:rPr lang="en-US" sz="3500" dirty="0" smtClean="0">
                <a:latin typeface="Avenir Book"/>
                <a:cs typeface="Avenir Book"/>
              </a:rPr>
            </a:br>
            <a:r>
              <a:rPr lang="en-US" sz="1800" dirty="0" smtClean="0">
                <a:latin typeface="Avenir Book"/>
                <a:cs typeface="Avenir Book"/>
              </a:rPr>
              <a:t>benedict Abrahamson Chigara, </a:t>
            </a:r>
            <a:r>
              <a:rPr lang="en-US" sz="1800" dirty="0" err="1" smtClean="0">
                <a:latin typeface="Avenir Book"/>
                <a:cs typeface="Avenir Book"/>
              </a:rPr>
              <a:t>MCIarb</a:t>
            </a:r>
            <a:r>
              <a:rPr lang="en-US" sz="1800" dirty="0" smtClean="0">
                <a:latin typeface="Avenir Book"/>
                <a:cs typeface="Avenir Book"/>
              </a:rPr>
              <a:t>, FHEA, </a:t>
            </a:r>
            <a:r>
              <a:rPr lang="en-US" sz="1800" dirty="0" err="1" smtClean="0">
                <a:latin typeface="Avenir Book"/>
                <a:cs typeface="Avenir Book"/>
              </a:rPr>
              <a:t>Fins.tlm</a:t>
            </a:r>
            <a:r>
              <a:rPr lang="en-US" sz="1800" dirty="0" smtClean="0">
                <a:latin typeface="Avenir Book"/>
                <a:cs typeface="Avenir Book"/>
              </a:rPr>
              <a:t>, </a:t>
            </a:r>
            <a:r>
              <a:rPr lang="en-US" sz="1800" dirty="0" err="1" smtClean="0">
                <a:latin typeface="Avenir Book"/>
                <a:cs typeface="Avenir Book"/>
              </a:rPr>
              <a:t>phd</a:t>
            </a:r>
            <a:r>
              <a:rPr lang="en-US" sz="1800" dirty="0" smtClean="0">
                <a:latin typeface="Avenir Book"/>
                <a:cs typeface="Avenir Book"/>
              </a:rPr>
              <a:t>, </a:t>
            </a:r>
            <a:r>
              <a:rPr lang="en-US" sz="1800" dirty="0" err="1" smtClean="0">
                <a:latin typeface="Avenir Book"/>
                <a:cs typeface="Avenir Book"/>
              </a:rPr>
              <a:t>ll.m</a:t>
            </a:r>
            <a:r>
              <a:rPr lang="en-US" sz="1800" dirty="0" smtClean="0">
                <a:latin typeface="Avenir Book"/>
                <a:cs typeface="Avenir Book"/>
              </a:rPr>
              <a:t> with distinction, </a:t>
            </a:r>
            <a:r>
              <a:rPr lang="en-US" sz="1800" dirty="0" err="1" smtClean="0">
                <a:latin typeface="Avenir Book"/>
                <a:cs typeface="Avenir Book"/>
              </a:rPr>
              <a:t>b.a.</a:t>
            </a:r>
            <a:r>
              <a:rPr lang="en-US" sz="1800" dirty="0" smtClean="0">
                <a:latin typeface="Avenir Book"/>
                <a:cs typeface="Avenir Book"/>
              </a:rPr>
              <a:t> </a:t>
            </a:r>
            <a:r>
              <a:rPr lang="en-US" sz="1800" dirty="0" err="1" smtClean="0">
                <a:latin typeface="Avenir Book"/>
                <a:cs typeface="Avenir Book"/>
              </a:rPr>
              <a:t>hons</a:t>
            </a:r>
            <a:r>
              <a:rPr lang="en-US" sz="1800" dirty="0" smtClean="0">
                <a:latin typeface="Avenir Book"/>
                <a:cs typeface="Avenir Book"/>
              </a:rPr>
              <a:t>.</a:t>
            </a:r>
            <a:br>
              <a:rPr lang="en-US" sz="1800" dirty="0" smtClean="0">
                <a:latin typeface="Avenir Book"/>
                <a:cs typeface="Avenir Book"/>
              </a:rPr>
            </a:br>
            <a:r>
              <a:rPr lang="en-US" sz="1800" dirty="0" smtClean="0">
                <a:latin typeface="Avenir Book"/>
                <a:cs typeface="Avenir Book"/>
              </a:rPr>
              <a:t>professor of public law, college </a:t>
            </a:r>
            <a:r>
              <a:rPr lang="en-US" sz="1800" smtClean="0">
                <a:latin typeface="Avenir Book"/>
                <a:cs typeface="Avenir Book"/>
              </a:rPr>
              <a:t>of law </a:t>
            </a:r>
            <a:br>
              <a:rPr lang="en-US" sz="1800" smtClean="0">
                <a:latin typeface="Avenir Book"/>
                <a:cs typeface="Avenir Book"/>
              </a:rPr>
            </a:br>
            <a:r>
              <a:rPr lang="en-US" sz="1800" dirty="0" err="1" smtClean="0">
                <a:latin typeface="Avenir Book"/>
                <a:cs typeface="Avenir Book"/>
              </a:rPr>
              <a:t>qatar</a:t>
            </a:r>
            <a:r>
              <a:rPr lang="en-US" sz="1800" dirty="0" smtClean="0">
                <a:latin typeface="Avenir Book"/>
                <a:cs typeface="Avenir Book"/>
              </a:rPr>
              <a:t> university</a:t>
            </a:r>
            <a:endParaRPr lang="en-US" sz="1800" dirty="0">
              <a:latin typeface="Avenir Book"/>
              <a:cs typeface="Avenir Book"/>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6" y="1740489"/>
            <a:ext cx="8088045" cy="3539067"/>
          </a:xfrm>
        </p:spPr>
        <p:txBody>
          <a:bodyPr>
            <a:noAutofit/>
          </a:bodyPr>
          <a:lstStyle/>
          <a:p>
            <a:pPr>
              <a:lnSpc>
                <a:spcPct val="150000"/>
              </a:lnSpc>
              <a:buBlip>
                <a:blip r:embed="rId4"/>
              </a:buBlip>
            </a:pPr>
            <a:r>
              <a:rPr lang="en-US" sz="3600" b="1" u="sng" dirty="0" smtClean="0">
                <a:latin typeface="Avenir Book"/>
                <a:cs typeface="Avenir Book"/>
              </a:rPr>
              <a:t>Details</a:t>
            </a:r>
          </a:p>
          <a:p>
            <a:pPr marL="0" indent="0">
              <a:lnSpc>
                <a:spcPct val="150000"/>
              </a:lnSpc>
              <a:buNone/>
            </a:pPr>
            <a:r>
              <a:rPr lang="en-US" sz="2000" dirty="0" smtClean="0">
                <a:latin typeface="Avenir Book"/>
                <a:cs typeface="Avenir Book"/>
              </a:rPr>
              <a:t>Venue	: Online (links to to be emailed)</a:t>
            </a:r>
          </a:p>
          <a:p>
            <a:pPr marL="0" indent="0">
              <a:lnSpc>
                <a:spcPct val="150000"/>
              </a:lnSpc>
              <a:buNone/>
            </a:pPr>
            <a:r>
              <a:rPr lang="en-US" sz="2000" dirty="0" smtClean="0">
                <a:latin typeface="Avenir Book"/>
                <a:cs typeface="Avenir Book"/>
              </a:rPr>
              <a:t>When	: 16 &amp; 18 November 2021</a:t>
            </a:r>
          </a:p>
          <a:p>
            <a:pPr marL="0" indent="0">
              <a:lnSpc>
                <a:spcPct val="150000"/>
              </a:lnSpc>
              <a:buNone/>
            </a:pPr>
            <a:r>
              <a:rPr lang="en-US" sz="2000" dirty="0" smtClean="0">
                <a:latin typeface="Avenir Book"/>
                <a:cs typeface="Avenir Book"/>
              </a:rPr>
              <a:t>Time	: 19:00hrs – 21:00hrs</a:t>
            </a:r>
          </a:p>
          <a:p>
            <a:pPr marL="0" indent="0">
              <a:lnSpc>
                <a:spcPct val="150000"/>
              </a:lnSpc>
              <a:buNone/>
            </a:pPr>
            <a:r>
              <a:rPr lang="en-US" sz="2000" b="1" u="sng" dirty="0">
                <a:latin typeface="Avenir Book"/>
                <a:cs typeface="Avenir Book"/>
              </a:rPr>
              <a:t>Classes will be held online via Microsoft Teams</a:t>
            </a:r>
            <a:endParaRPr lang="en-US" sz="2000" dirty="0">
              <a:latin typeface="Avenir Book"/>
              <a:cs typeface="Avenir Book"/>
            </a:endParaRPr>
          </a:p>
          <a:p>
            <a:pPr marL="0" indent="0">
              <a:lnSpc>
                <a:spcPct val="150000"/>
              </a:lnSpc>
              <a:buNone/>
            </a:pPr>
            <a:endParaRPr lang="en-US" sz="28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28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2800" dirty="0" smtClean="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86469" y="2084832"/>
            <a:ext cx="2589872" cy="18330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10524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19540" y="2286000"/>
            <a:ext cx="9455549" cy="3539067"/>
          </a:xfrm>
        </p:spPr>
        <p:txBody>
          <a:bodyPr>
            <a:normAutofit/>
          </a:bodyPr>
          <a:lstStyle/>
          <a:p>
            <a:pPr>
              <a:lnSpc>
                <a:spcPct val="150000"/>
              </a:lnSpc>
              <a:buBlip>
                <a:blip r:embed="rId4"/>
              </a:buBlip>
            </a:pPr>
            <a:r>
              <a:rPr lang="en-US" sz="2800" b="1" u="sng" dirty="0" smtClean="0">
                <a:latin typeface="Avenir Book"/>
                <a:cs typeface="Avenir Book"/>
              </a:rPr>
              <a:t>Course Information</a:t>
            </a:r>
          </a:p>
          <a:p>
            <a:pPr marL="0" indent="0">
              <a:lnSpc>
                <a:spcPct val="150000"/>
              </a:lnSpc>
              <a:buNone/>
            </a:pPr>
            <a:r>
              <a:rPr lang="en-US" sz="2000" dirty="0" smtClean="0">
                <a:latin typeface="Avenir Book"/>
                <a:cs typeface="Avenir Book"/>
              </a:rPr>
              <a:t>Research Seminar Days: Tuesday &amp;Thursday</a:t>
            </a:r>
          </a:p>
          <a:p>
            <a:pPr marL="0" indent="0">
              <a:lnSpc>
                <a:spcPct val="150000"/>
              </a:lnSpc>
              <a:buNone/>
            </a:pPr>
            <a:r>
              <a:rPr lang="en-US" sz="2000" dirty="0" smtClean="0">
                <a:latin typeface="Avenir Book"/>
                <a:cs typeface="Avenir Book"/>
              </a:rPr>
              <a:t>November  16 &amp; 21 – 2021</a:t>
            </a:r>
          </a:p>
          <a:p>
            <a:pPr marL="0" indent="0">
              <a:lnSpc>
                <a:spcPct val="150000"/>
              </a:lnSpc>
              <a:buNone/>
            </a:pPr>
            <a:r>
              <a:rPr lang="en-US" sz="2000" dirty="0" smtClean="0">
                <a:latin typeface="Avenir Book"/>
                <a:cs typeface="Avenir Book"/>
              </a:rPr>
              <a:t> Time	: 7:00</a:t>
            </a:r>
            <a:r>
              <a:rPr lang="en-US" sz="2000" dirty="0" smtClean="0">
                <a:latin typeface="Avenir Book"/>
                <a:cs typeface="Avenir Book"/>
                <a:sym typeface="Wingdings" panose="05000000000000000000" pitchFamily="2" charset="2"/>
              </a:rPr>
              <a:t>P</a:t>
            </a:r>
            <a:r>
              <a:rPr lang="en-US" sz="2000" dirty="0" smtClean="0">
                <a:latin typeface="Avenir Book"/>
                <a:cs typeface="Avenir Book"/>
              </a:rPr>
              <a:t>M </a:t>
            </a:r>
            <a:r>
              <a:rPr lang="en-US" sz="2000" dirty="0">
                <a:latin typeface="Avenir Book"/>
                <a:cs typeface="Avenir Book"/>
              </a:rPr>
              <a:t>– 9</a:t>
            </a:r>
            <a:r>
              <a:rPr lang="en-US" sz="2000" dirty="0" smtClean="0">
                <a:latin typeface="Avenir Book"/>
                <a:cs typeface="Avenir Book"/>
              </a:rPr>
              <a:t>:00 PM</a:t>
            </a:r>
          </a:p>
          <a:p>
            <a:pPr marL="0" indent="0">
              <a:lnSpc>
                <a:spcPct val="150000"/>
              </a:lnSpc>
              <a:buNone/>
            </a:pPr>
            <a:r>
              <a:rPr lang="en-US" sz="2000" dirty="0" smtClean="0">
                <a:latin typeface="Avenir Book"/>
                <a:cs typeface="Avenir Book"/>
              </a:rPr>
              <a:t>Led by	: benedict </a:t>
            </a:r>
            <a:r>
              <a:rPr lang="en-US" sz="2000" dirty="0" err="1" smtClean="0">
                <a:latin typeface="Avenir Book"/>
                <a:cs typeface="Avenir Book"/>
              </a:rPr>
              <a:t>abrahamson</a:t>
            </a:r>
            <a:r>
              <a:rPr lang="en-US" sz="2000" dirty="0" smtClean="0">
                <a:latin typeface="Avenir Book"/>
                <a:cs typeface="Avenir Book"/>
              </a:rPr>
              <a:t> </a:t>
            </a:r>
            <a:r>
              <a:rPr lang="en-US" sz="2000" dirty="0" err="1" smtClean="0">
                <a:latin typeface="Avenir Book"/>
                <a:cs typeface="Avenir Book"/>
              </a:rPr>
              <a:t>chigara</a:t>
            </a:r>
            <a:endParaRPr lang="en-US" sz="2000" dirty="0" smtClean="0">
              <a:latin typeface="Avenir Book"/>
              <a:cs typeface="Avenir Book"/>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40405" y="2711366"/>
            <a:ext cx="3419856" cy="24201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47130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LEARNING OUTCOMES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00489" cy="3987478"/>
          </a:xfrm>
        </p:spPr>
        <p:txBody>
          <a:bodyPr>
            <a:normAutofit fontScale="77500" lnSpcReduction="20000"/>
          </a:bodyPr>
          <a:lstStyle/>
          <a:p>
            <a:pPr>
              <a:lnSpc>
                <a:spcPct val="150000"/>
              </a:lnSpc>
              <a:buBlip>
                <a:blip r:embed="rId4"/>
              </a:buBlip>
            </a:pPr>
            <a:r>
              <a:rPr lang="en-US" sz="3200" b="1" dirty="0" smtClean="0">
                <a:latin typeface="Avenir Book"/>
                <a:cs typeface="Avenir Book"/>
              </a:rPr>
              <a:t>By the end of this schedule of seminars candidates should be able to:</a:t>
            </a:r>
          </a:p>
          <a:p>
            <a:pPr marL="571500" indent="-571500">
              <a:lnSpc>
                <a:spcPct val="150000"/>
              </a:lnSpc>
              <a:buAutoNum type="romanLcParenBoth"/>
            </a:pPr>
            <a:r>
              <a:rPr lang="en-US" sz="3200" b="1" dirty="0">
                <a:latin typeface="Avenir Book"/>
                <a:cs typeface="Avenir Book"/>
              </a:rPr>
              <a:t>C</a:t>
            </a:r>
            <a:r>
              <a:rPr lang="en-US" sz="3200" b="1" dirty="0" smtClean="0">
                <a:latin typeface="Avenir Book"/>
                <a:cs typeface="Avenir Book"/>
              </a:rPr>
              <a:t>onfidently formulate a research question for a viable research project and efficiently implement the program of research to arrive at the set deliverables. </a:t>
            </a:r>
          </a:p>
          <a:p>
            <a:pPr marL="571500" indent="-571500">
              <a:lnSpc>
                <a:spcPct val="150000"/>
              </a:lnSpc>
              <a:buAutoNum type="romanLcParenBoth"/>
            </a:pPr>
            <a:r>
              <a:rPr lang="en-US" sz="3200" b="1" dirty="0" smtClean="0">
                <a:latin typeface="Avenir Book"/>
                <a:cs typeface="Avenir Book"/>
              </a:rPr>
              <a:t>Apply select EU principles, law</a:t>
            </a:r>
            <a:r>
              <a:rPr lang="en-US" sz="3200" b="1" dirty="0">
                <a:latin typeface="Avenir Book"/>
                <a:cs typeface="Avenir Book"/>
              </a:rPr>
              <a:t> </a:t>
            </a:r>
            <a:r>
              <a:rPr lang="en-US" sz="3200" b="1" dirty="0" smtClean="0">
                <a:latin typeface="Avenir Book"/>
                <a:cs typeface="Avenir Book"/>
              </a:rPr>
              <a:t>and history to the design and implementation of their own research projects.</a:t>
            </a:r>
            <a:endParaRPr lang="en-US" sz="3200" b="1" dirty="0">
              <a:latin typeface="Avenir Book"/>
              <a:cs typeface="Avenir Book"/>
            </a:endParaRPr>
          </a:p>
          <a:p>
            <a:pPr marL="128016" lvl="1" indent="0">
              <a:lnSpc>
                <a:spcPct val="150000"/>
              </a:lnSpc>
              <a:buNone/>
            </a:pPr>
            <a:endParaRPr lang="en-US" sz="1300" b="1" u="sng" dirty="0" smtClean="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1: THE RESEARCH AGENDA</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75196" y="2311620"/>
            <a:ext cx="9417935" cy="2641749"/>
          </a:xfrm>
          <a:prstGeom prst="rect">
            <a:avLst/>
          </a:prstGeom>
        </p:spPr>
        <p:txBody>
          <a:bodyPr wrap="square">
            <a:spAutoFit/>
          </a:bodyPr>
          <a:lstStyle/>
          <a:p>
            <a:pPr>
              <a:lnSpc>
                <a:spcPct val="150000"/>
              </a:lnSpc>
              <a:buBlip>
                <a:blip r:embed="rId4"/>
              </a:buBlip>
            </a:pPr>
            <a:r>
              <a:rPr lang="en-US" sz="2800" b="1" dirty="0" smtClean="0">
                <a:latin typeface="Avenir Book"/>
                <a:cs typeface="Avenir Book"/>
              </a:rPr>
              <a:t>What is the EU? – Purpose, Function &amp; Challenge tests</a:t>
            </a:r>
          </a:p>
          <a:p>
            <a:pPr>
              <a:lnSpc>
                <a:spcPct val="150000"/>
              </a:lnSpc>
              <a:buBlip>
                <a:blip r:embed="rId4"/>
              </a:buBlip>
            </a:pPr>
            <a:r>
              <a:rPr lang="en-US" sz="2800" b="1" dirty="0" smtClean="0">
                <a:latin typeface="Avenir Book"/>
                <a:cs typeface="Avenir Book"/>
              </a:rPr>
              <a:t>Research and its contribution to Political, Social, Economic, Scientific, Military, &amp; other goals of the EU </a:t>
            </a:r>
          </a:p>
          <a:p>
            <a:pPr>
              <a:lnSpc>
                <a:spcPct val="150000"/>
              </a:lnSpc>
              <a:buBlip>
                <a:blip r:embed="rId4"/>
              </a:buBlip>
            </a:pPr>
            <a:r>
              <a:rPr lang="en-US" sz="2800" b="1" dirty="0" smtClean="0">
                <a:latin typeface="Avenir Book"/>
                <a:cs typeface="Avenir Book"/>
              </a:rPr>
              <a:t>What is Research?</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65264" y="4803060"/>
            <a:ext cx="1929427" cy="1905124"/>
          </a:xfrm>
          <a:prstGeom prst="rect">
            <a:avLst/>
          </a:prstGeom>
        </p:spPr>
      </p:pic>
    </p:spTree>
    <p:extLst>
      <p:ext uri="{BB962C8B-B14F-4D97-AF65-F5344CB8AC3E}">
        <p14:creationId xmlns:p14="http://schemas.microsoft.com/office/powerpoint/2010/main" val="3451247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a:t>
            </a:r>
            <a:r>
              <a:rPr lang="en-US" sz="4000" dirty="0">
                <a:latin typeface="Times New Roman" panose="02020603050405020304" pitchFamily="18" charset="0"/>
                <a:cs typeface="Times New Roman" panose="02020603050405020304" pitchFamily="18" charset="0"/>
              </a:rPr>
              <a:t>1</a:t>
            </a:r>
            <a:r>
              <a:rPr lang="en-US" sz="4000" dirty="0" smtClean="0">
                <a:latin typeface="Times New Roman" panose="02020603050405020304" pitchFamily="18" charset="0"/>
                <a:cs typeface="Times New Roman" panose="02020603050405020304" pitchFamily="18" charset="0"/>
              </a:rPr>
              <a:t>: RESEARCH TYPOLOGIES</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75196" y="2311620"/>
            <a:ext cx="9417935" cy="4221669"/>
          </a:xfrm>
          <a:prstGeom prst="rect">
            <a:avLst/>
          </a:prstGeom>
        </p:spPr>
        <p:txBody>
          <a:bodyPr wrap="square">
            <a:spAutoFit/>
          </a:bodyPr>
          <a:lstStyle/>
          <a:p>
            <a:pPr>
              <a:lnSpc>
                <a:spcPct val="150000"/>
              </a:lnSpc>
              <a:buBlip>
                <a:blip r:embed="rId4"/>
              </a:buBlip>
            </a:pPr>
            <a:r>
              <a:rPr lang="en-US" sz="2000" b="1" dirty="0" smtClean="0">
                <a:latin typeface="Avenir Book"/>
                <a:cs typeface="Avenir Book"/>
              </a:rPr>
              <a:t>Inter Disciplinary Research?</a:t>
            </a:r>
          </a:p>
          <a:p>
            <a:pPr>
              <a:lnSpc>
                <a:spcPct val="150000"/>
              </a:lnSpc>
              <a:buBlip>
                <a:blip r:embed="rId4"/>
              </a:buBlip>
            </a:pPr>
            <a:r>
              <a:rPr lang="en-US" sz="2000" b="1" dirty="0" smtClean="0">
                <a:latin typeface="Avenir Book"/>
                <a:cs typeface="Avenir Book"/>
              </a:rPr>
              <a:t>Multi-disciplinary Research?</a:t>
            </a:r>
          </a:p>
          <a:p>
            <a:pPr>
              <a:lnSpc>
                <a:spcPct val="150000"/>
              </a:lnSpc>
              <a:buBlip>
                <a:blip r:embed="rId4"/>
              </a:buBlip>
            </a:pPr>
            <a:r>
              <a:rPr lang="en-US" sz="2000" b="1" dirty="0" smtClean="0">
                <a:latin typeface="Avenir Book"/>
                <a:cs typeface="Avenir Book"/>
              </a:rPr>
              <a:t>Comparative Research?</a:t>
            </a:r>
            <a:r>
              <a:rPr lang="en-US" sz="2000" b="1" dirty="0">
                <a:latin typeface="Avenir Book"/>
                <a:cs typeface="Avenir Book"/>
              </a:rPr>
              <a:t> </a:t>
            </a:r>
            <a:endParaRPr lang="en-US" sz="2000" b="1" dirty="0" smtClean="0">
              <a:latin typeface="Avenir Book"/>
              <a:cs typeface="Avenir Book"/>
            </a:endParaRPr>
          </a:p>
          <a:p>
            <a:pPr>
              <a:lnSpc>
                <a:spcPct val="150000"/>
              </a:lnSpc>
              <a:buBlip>
                <a:blip r:embed="rId4"/>
              </a:buBlip>
            </a:pPr>
            <a:r>
              <a:rPr lang="en-US" sz="2000" b="1" dirty="0" smtClean="0">
                <a:latin typeface="Avenir Book"/>
                <a:cs typeface="Avenir Book"/>
              </a:rPr>
              <a:t>Doctrinal </a:t>
            </a:r>
            <a:r>
              <a:rPr lang="en-US" sz="2000" b="1" dirty="0">
                <a:latin typeface="Avenir Book"/>
                <a:cs typeface="Avenir Book"/>
              </a:rPr>
              <a:t>Research?</a:t>
            </a:r>
          </a:p>
          <a:p>
            <a:pPr>
              <a:lnSpc>
                <a:spcPct val="150000"/>
              </a:lnSpc>
              <a:buBlip>
                <a:blip r:embed="rId4"/>
              </a:buBlip>
            </a:pPr>
            <a:r>
              <a:rPr lang="en-US" sz="2000" b="1" dirty="0">
                <a:latin typeface="Avenir Book"/>
                <a:cs typeface="Avenir Book"/>
              </a:rPr>
              <a:t>Theoretical </a:t>
            </a:r>
            <a:r>
              <a:rPr lang="en-US" sz="2000" b="1" dirty="0" smtClean="0">
                <a:latin typeface="Avenir Book"/>
                <a:cs typeface="Avenir Book"/>
              </a:rPr>
              <a:t>Research</a:t>
            </a:r>
          </a:p>
          <a:p>
            <a:pPr>
              <a:lnSpc>
                <a:spcPct val="150000"/>
              </a:lnSpc>
              <a:buBlip>
                <a:blip r:embed="rId4"/>
              </a:buBlip>
            </a:pPr>
            <a:r>
              <a:rPr lang="en-US" sz="2000" b="1" dirty="0" smtClean="0">
                <a:latin typeface="Avenir Book"/>
                <a:cs typeface="Avenir Book"/>
              </a:rPr>
              <a:t>Empirical Research &amp; Ethics?</a:t>
            </a:r>
          </a:p>
          <a:p>
            <a:pPr>
              <a:lnSpc>
                <a:spcPct val="150000"/>
              </a:lnSpc>
              <a:buBlip>
                <a:blip r:embed="rId4"/>
              </a:buBlip>
            </a:pPr>
            <a:r>
              <a:rPr lang="en-US" sz="2000" b="1" dirty="0" smtClean="0">
                <a:latin typeface="Avenir Book"/>
                <a:cs typeface="Avenir Book"/>
              </a:rPr>
              <a:t>Choosing a research approach (subject needs </a:t>
            </a:r>
            <a:r>
              <a:rPr lang="en-US" sz="2000" b="1" i="1" dirty="0" smtClean="0">
                <a:latin typeface="Avenir Book"/>
                <a:cs typeface="Avenir Book"/>
              </a:rPr>
              <a:t>v</a:t>
            </a:r>
            <a:r>
              <a:rPr lang="en-US" sz="2000" b="1" dirty="0" smtClean="0">
                <a:latin typeface="Avenir Book"/>
                <a:cs typeface="Avenir Book"/>
              </a:rPr>
              <a:t> personal strengths, competencies &amp; means)</a:t>
            </a:r>
          </a:p>
          <a:p>
            <a:pPr>
              <a:lnSpc>
                <a:spcPct val="150000"/>
              </a:lnSpc>
              <a:buBlip>
                <a:blip r:embed="rId4"/>
              </a:buBlip>
            </a:pPr>
            <a:r>
              <a:rPr lang="en-US" sz="2000" b="1" dirty="0" smtClean="0">
                <a:latin typeface="Avenir Book"/>
                <a:cs typeface="Avenir Book"/>
              </a:rPr>
              <a:t>Which one for you?</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2: THE RESEARCH AGENDA</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75196" y="2311620"/>
            <a:ext cx="9417935" cy="3934410"/>
          </a:xfrm>
          <a:prstGeom prst="rect">
            <a:avLst/>
          </a:prstGeom>
        </p:spPr>
        <p:txBody>
          <a:bodyPr wrap="square">
            <a:spAutoFit/>
          </a:bodyPr>
          <a:lstStyle/>
          <a:p>
            <a:pPr>
              <a:lnSpc>
                <a:spcPct val="150000"/>
              </a:lnSpc>
              <a:buBlip>
                <a:blip r:embed="rId4"/>
              </a:buBlip>
            </a:pPr>
            <a:r>
              <a:rPr lang="en-US" sz="2800" b="1" dirty="0" smtClean="0">
                <a:latin typeface="Avenir Book"/>
                <a:cs typeface="Avenir Book"/>
              </a:rPr>
              <a:t>Formulating the Research Question – Identifying the problem &amp; gap in knowledge, </a:t>
            </a:r>
            <a:r>
              <a:rPr lang="en-US" sz="2800" b="1" dirty="0">
                <a:latin typeface="Avenir Book"/>
                <a:cs typeface="Avenir Book"/>
              </a:rPr>
              <a:t>l</a:t>
            </a:r>
            <a:r>
              <a:rPr lang="en-US" sz="2800" b="1" dirty="0" smtClean="0">
                <a:latin typeface="Avenir Book"/>
                <a:cs typeface="Avenir Book"/>
              </a:rPr>
              <a:t>it review etc.</a:t>
            </a:r>
          </a:p>
          <a:p>
            <a:pPr>
              <a:lnSpc>
                <a:spcPct val="150000"/>
              </a:lnSpc>
              <a:buBlip>
                <a:blip r:embed="rId4"/>
              </a:buBlip>
            </a:pPr>
            <a:r>
              <a:rPr lang="en-US" sz="2800" b="1" dirty="0" smtClean="0">
                <a:latin typeface="Avenir Book"/>
                <a:cs typeface="Avenir Book"/>
              </a:rPr>
              <a:t>Formulating your hypothesis</a:t>
            </a:r>
          </a:p>
          <a:p>
            <a:pPr>
              <a:lnSpc>
                <a:spcPct val="150000"/>
              </a:lnSpc>
              <a:buBlip>
                <a:blip r:embed="rId4"/>
              </a:buBlip>
            </a:pPr>
            <a:r>
              <a:rPr lang="en-US" sz="2800" b="1" dirty="0" smtClean="0">
                <a:latin typeface="Avenir Book"/>
                <a:cs typeface="Avenir Book"/>
              </a:rPr>
              <a:t>Deducing the thesis of your research project</a:t>
            </a:r>
          </a:p>
          <a:p>
            <a:pPr>
              <a:lnSpc>
                <a:spcPct val="150000"/>
              </a:lnSpc>
              <a:buBlip>
                <a:blip r:embed="rId4"/>
              </a:buBlip>
            </a:pPr>
            <a:r>
              <a:rPr lang="en-US" sz="2800" b="1" dirty="0" smtClean="0">
                <a:latin typeface="Avenir Book"/>
                <a:cs typeface="Avenir Book"/>
              </a:rPr>
              <a:t>Communicating - Abstracting</a:t>
            </a:r>
          </a:p>
          <a:p>
            <a:pPr>
              <a:lnSpc>
                <a:spcPct val="150000"/>
              </a:lnSpc>
              <a:buBlip>
                <a:blip r:embed="rId4"/>
              </a:buBlip>
            </a:pPr>
            <a:r>
              <a:rPr lang="en-US" sz="2800" b="1" dirty="0" smtClean="0">
                <a:latin typeface="Avenir Book"/>
                <a:cs typeface="Avenir Book"/>
              </a:rPr>
              <a:t>Prognosis and contribution to knowledg</a:t>
            </a:r>
            <a:r>
              <a:rPr lang="en-US" sz="2800" b="1" dirty="0" smtClean="0">
                <a:latin typeface="Times New Roman" panose="02020603050405020304" pitchFamily="18" charset="0"/>
                <a:cs typeface="Times New Roman" panose="02020603050405020304" pitchFamily="18" charset="0"/>
              </a:rPr>
              <a:t>e</a:t>
            </a:r>
            <a:endParaRPr lang="en-US" sz="2800" b="1"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5107164"/>
            <a:ext cx="2466975" cy="1556298"/>
          </a:xfrm>
          <a:prstGeom prst="rect">
            <a:avLst/>
          </a:prstGeom>
        </p:spPr>
      </p:pic>
    </p:spTree>
    <p:extLst>
      <p:ext uri="{BB962C8B-B14F-4D97-AF65-F5344CB8AC3E}">
        <p14:creationId xmlns:p14="http://schemas.microsoft.com/office/powerpoint/2010/main" val="3451247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Deconstructing an essay (to be given) that applies perspectives on </a:t>
            </a:r>
            <a:r>
              <a:rPr lang="en-US" sz="2400" dirty="0" err="1" smtClean="0"/>
              <a:t>european</a:t>
            </a:r>
            <a:r>
              <a:rPr lang="en-US" sz="2400" dirty="0" smtClean="0"/>
              <a:t> union to author’s research on International criminal </a:t>
            </a:r>
            <a:r>
              <a:rPr lang="en-US" sz="2400" dirty="0" err="1" smtClean="0"/>
              <a:t>courtCC</a:t>
            </a:r>
            <a:r>
              <a:rPr lang="en-US" sz="2400" dirty="0" smtClean="0"/>
              <a:t> &amp; international organizations</a:t>
            </a:r>
            <a:endParaRPr lang="en-US" sz="2400" dirty="0"/>
          </a:p>
        </p:txBody>
      </p:sp>
      <p:sp>
        <p:nvSpPr>
          <p:cNvPr id="3" name="Content Placeholder 2"/>
          <p:cNvSpPr>
            <a:spLocks noGrp="1"/>
          </p:cNvSpPr>
          <p:nvPr>
            <p:ph idx="1"/>
          </p:nvPr>
        </p:nvSpPr>
        <p:spPr/>
        <p:txBody>
          <a:bodyPr>
            <a:normAutofit fontScale="92500" lnSpcReduction="10000"/>
          </a:bodyPr>
          <a:lstStyle/>
          <a:p>
            <a:r>
              <a:rPr lang="en-US" dirty="0" smtClean="0"/>
              <a:t>1. What is the link that the researcher makes between EU Law and their own research question?</a:t>
            </a:r>
          </a:p>
          <a:p>
            <a:r>
              <a:rPr lang="en-US" dirty="0" smtClean="0"/>
              <a:t>2. What is the thesis of that link that the researcher then links to the dynamic between AU and ICC?</a:t>
            </a:r>
          </a:p>
          <a:p>
            <a:r>
              <a:rPr lang="en-US" dirty="0" smtClean="0"/>
              <a:t>3. Is there any possibility of you making a similar link with your own research question?</a:t>
            </a:r>
          </a:p>
          <a:p>
            <a:r>
              <a:rPr lang="en-US" dirty="0" smtClean="0"/>
              <a:t>4. What links can you see between EU principles, laws and dynamics that you have learnt with your own work to generate or enhance deeper and more sophisticated argumentation and justification of your own arguments?</a:t>
            </a:r>
          </a:p>
          <a:p>
            <a:r>
              <a:rPr lang="en-US" dirty="0" smtClean="0"/>
              <a:t>5. What theory does the researcher invoke to make his research appealing and sophisticated in a persuasive way?</a:t>
            </a:r>
          </a:p>
          <a:p>
            <a:r>
              <a:rPr lang="en-US" dirty="0" smtClean="0"/>
              <a:t>6. What theory could you yourself apply to your research in a similar way and with better elegance? </a:t>
            </a:r>
            <a:endParaRPr lang="en-US" dirty="0"/>
          </a:p>
        </p:txBody>
      </p:sp>
    </p:spTree>
    <p:extLst>
      <p:ext uri="{BB962C8B-B14F-4D97-AF65-F5344CB8AC3E}">
        <p14:creationId xmlns:p14="http://schemas.microsoft.com/office/powerpoint/2010/main" val="3811145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t>Issues arising for participants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QPT3VHF6MKWP-83287781-39067</_dlc_DocId>
    <_dlc_DocIdUrl xmlns="4595ca7b-3a15-4971-af5f-cadc29c03e04">
      <Url>https://www.qu.edu.qa/_layouts/15/DocIdRedir.aspx?ID=QPT3VHF6MKWP-83287781-39067</Url>
      <Description>QPT3VHF6MKWP-83287781-39067</Description>
    </_dlc_DocIdUrl>
  </documentManagement>
</p:properties>
</file>

<file path=customXml/itemProps1.xml><?xml version="1.0" encoding="utf-8"?>
<ds:datastoreItem xmlns:ds="http://schemas.openxmlformats.org/officeDocument/2006/customXml" ds:itemID="{3B3A75E6-B700-4FAE-9C94-867EFA7FBA85}"/>
</file>

<file path=customXml/itemProps2.xml><?xml version="1.0" encoding="utf-8"?>
<ds:datastoreItem xmlns:ds="http://schemas.openxmlformats.org/officeDocument/2006/customXml" ds:itemID="{9AC799AC-76FA-420E-9C35-22EFA3B1C380}"/>
</file>

<file path=customXml/itemProps3.xml><?xml version="1.0" encoding="utf-8"?>
<ds:datastoreItem xmlns:ds="http://schemas.openxmlformats.org/officeDocument/2006/customXml" ds:itemID="{5284EDE4-A0EE-47A3-A0CC-18A85A370AF3}"/>
</file>

<file path=customXml/itemProps4.xml><?xml version="1.0" encoding="utf-8"?>
<ds:datastoreItem xmlns:ds="http://schemas.openxmlformats.org/officeDocument/2006/customXml" ds:itemID="{8133AEF8-EACB-497A-88BC-BB71AE21F3F5}"/>
</file>

<file path=docProps/app.xml><?xml version="1.0" encoding="utf-8"?>
<Properties xmlns="http://schemas.openxmlformats.org/officeDocument/2006/extended-properties" xmlns:vt="http://schemas.openxmlformats.org/officeDocument/2006/docPropsVTypes">
  <Template>Integral</Template>
  <TotalTime>4304</TotalTime>
  <Words>478</Words>
  <Application>Microsoft Office PowerPoint</Application>
  <PresentationFormat>Widescreen</PresentationFormat>
  <Paragraphs>55</Paragraphs>
  <Slides>9</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Avenir Book</vt:lpstr>
      <vt:lpstr>Calibri</vt:lpstr>
      <vt:lpstr>Times New Roman</vt:lpstr>
      <vt:lpstr>Tw Cen MT</vt:lpstr>
      <vt:lpstr>Tw Cen MT Condensed</vt:lpstr>
      <vt:lpstr>Wingdings</vt:lpstr>
      <vt:lpstr>Wingdings 3</vt:lpstr>
      <vt:lpstr>Integral</vt:lpstr>
      <vt:lpstr>Doha courses on European union law  research module on eu law benedict Abrahamson Chigara, MCIarb, FHEA, Fins.tlm, phd, ll.m with distinction, b.a. hons. professor of public law, college of law  qatar university</vt:lpstr>
      <vt:lpstr>WELCOME TO THE COURSE</vt:lpstr>
      <vt:lpstr>WELCOME TO THE COURSE</vt:lpstr>
      <vt:lpstr>LEARNING OUTCOMES</vt:lpstr>
      <vt:lpstr>DAY 1: THE RESEARCH AGENDA</vt:lpstr>
      <vt:lpstr>DAY 1: RESEARCH TYPOLOGIES</vt:lpstr>
      <vt:lpstr>DAY 2: THE RESEARCH AGENDA</vt:lpstr>
      <vt:lpstr>Deconstructing an essay (to be given) that applies perspectives on european union to author’s research on International criminal courtCC &amp; international organizations</vt:lpstr>
      <vt:lpstr>Issues arising for participants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Brief Writing</dc:title>
  <dc:creator>Fatma Mansour M A Almesleh</dc:creator>
  <cp:lastModifiedBy>Rafael Dean Brown</cp:lastModifiedBy>
  <cp:revision>199</cp:revision>
  <dcterms:created xsi:type="dcterms:W3CDTF">2015-10-18T15:36:54Z</dcterms:created>
  <dcterms:modified xsi:type="dcterms:W3CDTF">2022-01-18T12:12:44Z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1bbb167f-c14e-4864-bfdf-588d58f1e113</vt:lpwstr>
  </property>
</Properties>
</file>