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340" r:id="rId3"/>
    <p:sldId id="341" r:id="rId4"/>
    <p:sldId id="342" r:id="rId5"/>
    <p:sldId id="343" r:id="rId6"/>
    <p:sldId id="344" r:id="rId7"/>
    <p:sldId id="2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0000" autoAdjust="0"/>
  </p:normalViewPr>
  <p:slideViewPr>
    <p:cSldViewPr snapToGrid="0">
      <p:cViewPr varScale="1">
        <p:scale>
          <a:sx n="61" d="100"/>
          <a:sy n="61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1415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6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47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920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96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module  – Doha courses on European union law – </a:t>
            </a:r>
            <a:r>
              <a:rPr lang="en-US" sz="3500">
                <a:latin typeface="Times New Roman" panose="02020603050405020304" pitchFamily="18" charset="0"/>
                <a:cs typeface="Times New Roman" panose="02020603050405020304" pitchFamily="18" charset="0"/>
              </a:rPr>
              <a:t>SPRING 2021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Francis Botchway (Sir William Blair Chair)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Key Personalities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188385" cy="4238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Winston Churchill (UK)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Konrad </a:t>
            </a:r>
            <a:r>
              <a:rPr lang="en-US" sz="1800" dirty="0" err="1"/>
              <a:t>Adenuer</a:t>
            </a:r>
            <a:r>
              <a:rPr lang="en-US" sz="1800" dirty="0"/>
              <a:t> (Germany)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Jean Monnet (France)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Robert Schuman (France)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Joseph </a:t>
            </a:r>
            <a:r>
              <a:rPr lang="en-US" sz="1800" dirty="0" err="1"/>
              <a:t>Bech</a:t>
            </a:r>
            <a:r>
              <a:rPr lang="en-US" sz="1800" dirty="0"/>
              <a:t> ( Luxembourg) (Chaired the conference that led to treaty of Rome on the EEC)</a:t>
            </a:r>
          </a:p>
          <a:p>
            <a:pPr marL="0" indent="0">
              <a:buNone/>
            </a:pPr>
            <a:r>
              <a:rPr lang="en-US" sz="1800" dirty="0"/>
              <a:t>Paul Henri Spaak (Belgium) (Benelux Customs Union)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2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Jean Monnet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076706" cy="4572000"/>
          </a:xfrm>
        </p:spPr>
        <p:txBody>
          <a:bodyPr>
            <a:normAutofit/>
          </a:bodyPr>
          <a:lstStyle/>
          <a:p>
            <a:r>
              <a:rPr lang="en-US" sz="1800" dirty="0"/>
              <a:t>“Continue, continue, there is no future for the people of Europe other than in union”.</a:t>
            </a:r>
          </a:p>
          <a:p>
            <a:endParaRPr lang="en-US" sz="1800" dirty="0"/>
          </a:p>
          <a:p>
            <a:r>
              <a:rPr lang="en-US" sz="1800" dirty="0"/>
              <a:t>He worked for the French government in exile in Algeria. It was in Algeria that he developed the vision for a united Europe beginning with a unification of Germany and France.</a:t>
            </a:r>
          </a:p>
          <a:p>
            <a:endParaRPr lang="en-US" sz="1800" dirty="0"/>
          </a:p>
          <a:p>
            <a:r>
              <a:rPr lang="en-US" sz="1800" dirty="0"/>
              <a:t>He prepared the Shuman Declaration with the then French Foreign Minister, Robert Schuman (to place coal and steel production under one unified high command).</a:t>
            </a:r>
          </a:p>
          <a:p>
            <a:r>
              <a:rPr lang="en-US" sz="1800" dirty="0"/>
              <a:t>In 1954, he founded the ‘Action Committee on EU’ that later formulated the EU monetary policy, parliament, common market, etc.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EVOLUTION OF TREATIES AND LAWS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021306" cy="4248364"/>
          </a:xfrm>
        </p:spPr>
        <p:txBody>
          <a:bodyPr>
            <a:normAutofit/>
          </a:bodyPr>
          <a:lstStyle/>
          <a:p>
            <a:r>
              <a:rPr lang="en-US" sz="1800" dirty="0"/>
              <a:t>1949 Council of Europe (Political council of West Europeans, not really based on treaty)</a:t>
            </a:r>
          </a:p>
          <a:p>
            <a:endParaRPr lang="en-US" sz="1800" dirty="0"/>
          </a:p>
          <a:p>
            <a:r>
              <a:rPr lang="en-US" sz="1800" dirty="0"/>
              <a:t>1950 – European Coal and Steel  Treaty (Germany, France, Italy, Belgium, Netherlands and Luxembourg ( Community based on heavy industry – if no one country has control or monopoly over heavy industry, then there is less likelihood of war. (the idea of Monnet and Schuman).</a:t>
            </a:r>
          </a:p>
          <a:p>
            <a:endParaRPr lang="en-US" sz="1800" dirty="0"/>
          </a:p>
          <a:p>
            <a:r>
              <a:rPr lang="en-US" sz="1800" dirty="0"/>
              <a:t>1957 – European Economic Community (Treaty of Rome creates the Common Market) – free movement of goods and people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1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97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8972533" cy="3539067"/>
          </a:xfrm>
        </p:spPr>
        <p:txBody>
          <a:bodyPr>
            <a:normAutofit/>
          </a:bodyPr>
          <a:lstStyle/>
          <a:p>
            <a:r>
              <a:rPr lang="en-US" sz="2000" dirty="0"/>
              <a:t>1957/58 – EURATOM treaty – European atomic energy community- this was a treaty between EEC and EURATOM</a:t>
            </a:r>
          </a:p>
          <a:p>
            <a:endParaRPr lang="en-US" sz="2000" dirty="0"/>
          </a:p>
          <a:p>
            <a:r>
              <a:rPr lang="en-US" sz="2000" dirty="0"/>
              <a:t>1965 Merger Treaty – (Brussels Treaty) to create and streamline EEC institutions – creation of European Commission, and Council to serve all three ‘communities’</a:t>
            </a:r>
          </a:p>
          <a:p>
            <a:endParaRPr lang="en-US" sz="2000" dirty="0"/>
          </a:p>
          <a:p>
            <a:r>
              <a:rPr lang="en-US" sz="2000" dirty="0"/>
              <a:t>1986 –Single European Act – to make room for qualified majority voting in the Council and give the Parliament more powers (this was in preparation to receive Spain and Portugal)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796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2286000"/>
            <a:ext cx="9720073" cy="4402476"/>
          </a:xfrm>
        </p:spPr>
        <p:txBody>
          <a:bodyPr>
            <a:normAutofit/>
          </a:bodyPr>
          <a:lstStyle/>
          <a:p>
            <a:r>
              <a:rPr lang="en-US" dirty="0"/>
              <a:t>1992 – Treaty on the European Union (TEU) – Maastricht Treaty. Establishment of the European Union, the introduction of the co-decision procedure, more powers to the parliament and new areas of co-operation – Justice, </a:t>
            </a:r>
            <a:r>
              <a:rPr lang="en-US" dirty="0" err="1"/>
              <a:t>Defence</a:t>
            </a:r>
            <a:r>
              <a:rPr lang="en-US" dirty="0"/>
              <a:t> and Home Affairs – common foreign policy and common internal policy as well as European citizenship (passport).</a:t>
            </a:r>
          </a:p>
          <a:p>
            <a:endParaRPr lang="en-US" dirty="0"/>
          </a:p>
          <a:p>
            <a:r>
              <a:rPr lang="en-US" dirty="0"/>
              <a:t>1997 (came into force 1999) – Treaty of Amsterdam – reform the institutions in readiness for new members from Eastern Europe</a:t>
            </a:r>
          </a:p>
          <a:p>
            <a:endParaRPr lang="en-US" dirty="0"/>
          </a:p>
          <a:p>
            <a:r>
              <a:rPr lang="en-US" dirty="0"/>
              <a:t>2001 (came into force 2003)- Treaty of Nice – changes in Commission composition and Council voting.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35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QPT3VHF6MKWP-83287781-76874</_dlc_DocId>
    <_dlc_DocIdUrl xmlns="4595ca7b-3a15-4971-af5f-cadc29c03e04">
      <Url>https://qataruniversity-prd.qu.edu.qa/_layouts/15/DocIdRedir.aspx?ID=QPT3VHF6MKWP-83287781-76874</Url>
      <Description>QPT3VHF6MKWP-83287781-76874</Description>
    </_dlc_DocIdUrl>
  </documentManagement>
</p:properties>
</file>

<file path=customXml/itemProps1.xml><?xml version="1.0" encoding="utf-8"?>
<ds:datastoreItem xmlns:ds="http://schemas.openxmlformats.org/officeDocument/2006/customXml" ds:itemID="{387879E9-415D-43F1-8471-1BCF5F294A87}"/>
</file>

<file path=customXml/itemProps2.xml><?xml version="1.0" encoding="utf-8"?>
<ds:datastoreItem xmlns:ds="http://schemas.openxmlformats.org/officeDocument/2006/customXml" ds:itemID="{05A4F4BE-0018-480D-9407-37AB53D67729}"/>
</file>

<file path=customXml/itemProps3.xml><?xml version="1.0" encoding="utf-8"?>
<ds:datastoreItem xmlns:ds="http://schemas.openxmlformats.org/officeDocument/2006/customXml" ds:itemID="{1747A7EA-E288-4CD7-8BF3-B54D4A65510C}"/>
</file>

<file path=customXml/itemProps4.xml><?xml version="1.0" encoding="utf-8"?>
<ds:datastoreItem xmlns:ds="http://schemas.openxmlformats.org/officeDocument/2006/customXml" ds:itemID="{DACBFB94-68CA-420E-86A9-74F37087A3C7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28763</TotalTime>
  <Words>471</Words>
  <Application>Microsoft Office PowerPoint</Application>
  <PresentationFormat>Widescreen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Times New Roman</vt:lpstr>
      <vt:lpstr>Tw Cen MT</vt:lpstr>
      <vt:lpstr>Tw Cen MT Condensed</vt:lpstr>
      <vt:lpstr>Wingdings 3</vt:lpstr>
      <vt:lpstr>Integral</vt:lpstr>
      <vt:lpstr>Jean monnet module  – Doha courses on European union law – SPRING 2021 Prof. Francis Botchway (Sir William Blair Chair)</vt:lpstr>
      <vt:lpstr>Key Personalities</vt:lpstr>
      <vt:lpstr>Jean Monnet </vt:lpstr>
      <vt:lpstr>EVOLUTION OF TREATIES AND LAWS</vt:lpstr>
      <vt:lpstr>PowerPoint Presentation</vt:lpstr>
      <vt:lpstr>PowerPoint Presentation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تحريك الرقابة أمام المحكمة الدستورية عن طريق الدفع من الأفراد</dc:title>
  <dc:creator>Fatma Mansour M A Almesleh</dc:creator>
  <cp:lastModifiedBy>Rafael Dean Brown</cp:lastModifiedBy>
  <cp:revision>208</cp:revision>
  <dcterms:created xsi:type="dcterms:W3CDTF">2015-10-18T15:36:54Z</dcterms:created>
  <dcterms:modified xsi:type="dcterms:W3CDTF">2024-05-22T14:05:09Z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da1f5cae-3dde-4dc7-a3a9-f4f8ca8fa3bf</vt:lpwstr>
  </property>
</Properties>
</file>