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305" r:id="rId3"/>
    <p:sldId id="398" r:id="rId4"/>
    <p:sldId id="399" r:id="rId5"/>
    <p:sldId id="402" r:id="rId6"/>
    <p:sldId id="403" r:id="rId7"/>
    <p:sldId id="400" r:id="rId8"/>
    <p:sldId id="401" r:id="rId9"/>
    <p:sldId id="405" r:id="rId10"/>
    <p:sldId id="406" r:id="rId11"/>
    <p:sldId id="407" r:id="rId12"/>
    <p:sldId id="408" r:id="rId13"/>
    <p:sldId id="409" r:id="rId14"/>
    <p:sldId id="410" r:id="rId15"/>
    <p:sldId id="411" r:id="rId16"/>
    <p:sldId id="397"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5" autoAdjust="0"/>
    <p:restoredTop sz="90015" autoAdjust="0"/>
  </p:normalViewPr>
  <p:slideViewPr>
    <p:cSldViewPr snapToGrid="0">
      <p:cViewPr varScale="1">
        <p:scale>
          <a:sx n="55" d="100"/>
          <a:sy n="55" d="100"/>
        </p:scale>
        <p:origin x="470" y="45"/>
      </p:cViewPr>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033847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238452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2040322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535196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121301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119596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174885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211007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22444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210991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714693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441104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3719478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177382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11/10/2022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s://advocacyguide.icpolicyadvocacy.org/32-overview-of-the-advocacy-planning-framework-ap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hyperlink" Target="mailto:rbrown@qu.edu.qa"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hyperlink" Target="https://eur-lex.europa.eu/summary/chapter/20.html"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hyperlink" Target="https://eur-lex.europa.eu/summary/chapter/13.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Times New Roman" panose="02020603050405020304" pitchFamily="18" charset="0"/>
                <a:cs typeface="Times New Roman" panose="02020603050405020304" pitchFamily="18" charset="0"/>
              </a:rPr>
              <a:t>Doha courses on European union law</a:t>
            </a:r>
            <a:r>
              <a:rPr lang="en-US" sz="27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POLICY BRIEF WRITING</a:t>
            </a:r>
            <a:br>
              <a:rPr lang="en-US" sz="3500" dirty="0" smtClean="0">
                <a:latin typeface="Times New Roman" panose="02020603050405020304" pitchFamily="18" charset="0"/>
                <a:cs typeface="Times New Roman" panose="02020603050405020304" pitchFamily="18" charset="0"/>
              </a:rPr>
            </a:br>
            <a:r>
              <a:rPr lang="en-US" sz="2200" dirty="0" smtClean="0">
                <a:latin typeface="Times New Roman" panose="02020603050405020304" pitchFamily="18" charset="0"/>
                <a:cs typeface="Times New Roman" panose="02020603050405020304" pitchFamily="18" charset="0"/>
              </a:rPr>
              <a:t>EU &amp;Environmental Law and HUMAN RIGHTS</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Dr. RAFAEL BROWN</a:t>
            </a:r>
            <a:endParaRPr lang="en-US" sz="4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313709"/>
            <a:ext cx="8788088" cy="4051922"/>
          </a:xfrm>
        </p:spPr>
        <p:txBody>
          <a:bodyPr>
            <a:noAutofit/>
          </a:bodyPr>
          <a:lstStyle/>
          <a:p>
            <a:pPr marL="0" indent="0" algn="ctr">
              <a:lnSpc>
                <a:spcPct val="100000"/>
              </a:lnSpc>
              <a:spcBef>
                <a:spcPts val="0"/>
              </a:spcBef>
              <a:spcAft>
                <a:spcPts val="0"/>
              </a:spcAft>
              <a:buNone/>
            </a:pPr>
            <a:r>
              <a:rPr lang="en-US" sz="3600" dirty="0" smtClean="0"/>
              <a:t>Advocacy Planning Framework</a:t>
            </a:r>
          </a:p>
          <a:p>
            <a:pPr marL="0" indent="0" algn="ctr">
              <a:lnSpc>
                <a:spcPct val="100000"/>
              </a:lnSpc>
              <a:spcBef>
                <a:spcPts val="0"/>
              </a:spcBef>
              <a:spcAft>
                <a:spcPts val="0"/>
              </a:spcAft>
              <a:buNone/>
            </a:pPr>
            <a:endParaRPr lang="en-US" sz="3600" dirty="0" smtClean="0"/>
          </a:p>
          <a:p>
            <a:pPr marL="0" indent="0" algn="ctr">
              <a:lnSpc>
                <a:spcPct val="100000"/>
              </a:lnSpc>
              <a:spcBef>
                <a:spcPts val="0"/>
              </a:spcBef>
              <a:spcAft>
                <a:spcPts val="0"/>
              </a:spcAft>
              <a:buNone/>
            </a:pPr>
            <a:r>
              <a:rPr lang="en-US" sz="3600" dirty="0">
                <a:latin typeface="Times New Roman" panose="02020603050405020304" pitchFamily="18" charset="0"/>
                <a:cs typeface="Times New Roman" panose="02020603050405020304" pitchFamily="18" charset="0"/>
                <a:hlinkClick r:id="rId8"/>
              </a:rPr>
              <a:t>https://</a:t>
            </a:r>
            <a:r>
              <a:rPr lang="en-US" sz="3600" dirty="0" smtClean="0">
                <a:latin typeface="Times New Roman" panose="02020603050405020304" pitchFamily="18" charset="0"/>
                <a:cs typeface="Times New Roman" panose="02020603050405020304" pitchFamily="18" charset="0"/>
                <a:hlinkClick r:id="rId8"/>
              </a:rPr>
              <a:t>advocacyguide.icpolicyadvocacy.org/32-overview-of-the-advocacy-planning-framework-apf</a:t>
            </a:r>
            <a:r>
              <a:rPr lang="en-US" sz="3600" dirty="0" smtClean="0">
                <a:latin typeface="Times New Roman" panose="02020603050405020304" pitchFamily="18" charset="0"/>
                <a:cs typeface="Times New Roman" panose="02020603050405020304" pitchFamily="18" charset="0"/>
              </a:rPr>
              <a:t> </a:t>
            </a:r>
          </a:p>
          <a:p>
            <a:pPr>
              <a:lnSpc>
                <a:spcPct val="100000"/>
              </a:lnSpc>
              <a:spcBef>
                <a:spcPts val="0"/>
              </a:spcBef>
              <a:spcAft>
                <a:spcPts val="0"/>
              </a:spcAft>
              <a:buFont typeface="Wingdings" panose="05000000000000000000" pitchFamily="2" charset="2"/>
              <a:buChar char="v"/>
            </a:pPr>
            <a:endParaRPr lang="en-US" sz="3600" dirty="0" smtClean="0"/>
          </a:p>
        </p:txBody>
      </p:sp>
    </p:spTree>
    <p:extLst>
      <p:ext uri="{BB962C8B-B14F-4D97-AF65-F5344CB8AC3E}">
        <p14:creationId xmlns:p14="http://schemas.microsoft.com/office/powerpoint/2010/main" val="1873450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11" name="Rectangle 3"/>
          <p:cNvSpPr>
            <a:spLocks noChangeArrowheads="1"/>
          </p:cNvSpPr>
          <p:nvPr/>
        </p:nvSpPr>
        <p:spPr bwMode="auto">
          <a:xfrm>
            <a:off x="674804" y="1644558"/>
            <a:ext cx="8136687" cy="42713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952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100" b="1" i="1" u="none" strike="noStrike" cap="none" normalizeH="0" baseline="0" dirty="0" smtClean="0">
                <a:ln>
                  <a:noFill/>
                </a:ln>
                <a:solidFill>
                  <a:srgbClr val="81306C"/>
                </a:solidFill>
                <a:effectLst/>
                <a:latin typeface="Roboto Slab"/>
              </a:rPr>
              <a:t>The Advocacy Planning Framework (APF)</a:t>
            </a:r>
            <a:r>
              <a:rPr kumimoji="0" lang="en-US" altLang="en-US" sz="700" b="0" i="0" u="none" strike="noStrike" cap="none" normalizeH="0" baseline="0" dirty="0" smtClean="0">
                <a:ln>
                  <a:noFill/>
                </a:ln>
                <a:solidFill>
                  <a:schemeClr val="tx1"/>
                </a:solidFill>
                <a:effectLst/>
              </a:rPr>
              <a:t/>
            </a:r>
            <a:br>
              <a:rPr kumimoji="0" lang="en-US" altLang="en-US" sz="700" b="0" i="0" u="none" strike="noStrike" cap="none" normalizeH="0" baseline="0" dirty="0" smtClean="0">
                <a:ln>
                  <a:noFill/>
                </a:ln>
                <a:solidFill>
                  <a:schemeClr val="tx1"/>
                </a:solidFill>
                <a:effectLst/>
              </a:rPr>
            </a:br>
            <a:r>
              <a:rPr kumimoji="0" lang="en-US" altLang="en-US" sz="1600" b="0" i="0" u="none" strike="noStrike" cap="none" normalizeH="0" baseline="0" dirty="0" smtClean="0">
                <a:ln>
                  <a:noFill/>
                </a:ln>
                <a:solidFill>
                  <a:schemeClr val="tx1"/>
                </a:solidFill>
                <a:effectLst/>
                <a:latin typeface="Arial" panose="020B0604020202020204" pitchFamily="34" charset="0"/>
              </a:rPr>
              <a:t>  </a:t>
            </a:r>
            <a:r>
              <a:rPr kumimoji="0" lang="en-US" altLang="en-US" sz="25800" b="0" i="0" u="none" strike="noStrike" cap="none" normalizeH="0" baseline="0" dirty="0" smtClean="0">
                <a:ln>
                  <a:noFill/>
                </a:ln>
                <a:solidFill>
                  <a:schemeClr val="tx1"/>
                </a:solidFill>
                <a:effectLst/>
                <a:latin typeface="Arial" panose="020B0604020202020204" pitchFamily="34" charset="0"/>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pic>
        <p:nvPicPr>
          <p:cNvPr id="1028" name="Picture 4" descr="https://advocacyguide.icpolicyadvocacy.org/sites/icpa-book.local/files/styles/large/public/content/diagrams1_2_1_0.png?itok=9pAIN_5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6342" y="1979956"/>
            <a:ext cx="6872748" cy="4180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669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a:latin typeface="Times New Roman" panose="02020603050405020304" pitchFamily="18" charset="0"/>
                <a:cs typeface="Times New Roman" panose="02020603050405020304" pitchFamily="18" charset="0"/>
              </a:rPr>
              <a:t>Advocacy Planning Framework</a:t>
            </a:r>
          </a:p>
        </p:txBody>
      </p:sp>
      <p:sp>
        <p:nvSpPr>
          <p:cNvPr id="2" name="Content Placeholder 1"/>
          <p:cNvSpPr>
            <a:spLocks noGrp="1"/>
          </p:cNvSpPr>
          <p:nvPr>
            <p:ph idx="1"/>
          </p:nvPr>
        </p:nvSpPr>
        <p:spPr>
          <a:xfrm>
            <a:off x="674804" y="2072496"/>
            <a:ext cx="9688396" cy="4051922"/>
          </a:xfrm>
        </p:spPr>
        <p:txBody>
          <a:bodyPr>
            <a:noAutofit/>
          </a:bodyPr>
          <a:lstStyle/>
          <a:p>
            <a:pPr>
              <a:buFont typeface="Wingdings" panose="05000000000000000000" pitchFamily="2" charset="2"/>
              <a:buChar char="v"/>
            </a:pPr>
            <a:r>
              <a:rPr lang="en-US" sz="2800" b="1" dirty="0"/>
              <a:t>Way into the process</a:t>
            </a:r>
            <a:r>
              <a:rPr lang="en-US" sz="2800" dirty="0"/>
              <a:t>—what is the best approach to get your ideas into the target policy debate and who will be your target audience(s)?</a:t>
            </a:r>
          </a:p>
          <a:p>
            <a:pPr>
              <a:buFont typeface="Wingdings" panose="05000000000000000000" pitchFamily="2" charset="2"/>
              <a:buChar char="v"/>
            </a:pPr>
            <a:r>
              <a:rPr lang="en-US" sz="2800" b="1" dirty="0"/>
              <a:t>The messenger</a:t>
            </a:r>
            <a:r>
              <a:rPr lang="en-US" sz="2800" dirty="0"/>
              <a:t>—who should lead or be the face of the campaign and what kind of support do you need from others?</a:t>
            </a:r>
          </a:p>
          <a:p>
            <a:pPr>
              <a:buFont typeface="Wingdings" panose="05000000000000000000" pitchFamily="2" charset="2"/>
              <a:buChar char="v"/>
            </a:pPr>
            <a:r>
              <a:rPr lang="en-US" sz="2800" b="1" dirty="0"/>
              <a:t>Messages and activities</a:t>
            </a:r>
            <a:r>
              <a:rPr lang="en-US" sz="2800" dirty="0"/>
              <a:t>—what can you say to the key target audiences that will engage and convince them and how can you best communicate that message to them through carefully chosen advocacy activities and communication tools?</a:t>
            </a:r>
          </a:p>
          <a:p>
            <a:pPr marL="0" indent="0">
              <a:lnSpc>
                <a:spcPct val="100000"/>
              </a:lnSpc>
              <a:spcBef>
                <a:spcPts val="0"/>
              </a:spcBef>
              <a:spcAft>
                <a:spcPts val="0"/>
              </a:spcAft>
              <a:buNone/>
            </a:pPr>
            <a:endParaRPr lang="en-US" sz="3600" dirty="0" smtClean="0"/>
          </a:p>
        </p:txBody>
      </p:sp>
    </p:spTree>
    <p:extLst>
      <p:ext uri="{BB962C8B-B14F-4D97-AF65-F5344CB8AC3E}">
        <p14:creationId xmlns:p14="http://schemas.microsoft.com/office/powerpoint/2010/main" val="1529525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a:latin typeface="Times New Roman" panose="02020603050405020304" pitchFamily="18" charset="0"/>
                <a:cs typeface="Times New Roman" panose="02020603050405020304" pitchFamily="18" charset="0"/>
              </a:rPr>
              <a:t>Advocacy Planning Framework</a:t>
            </a:r>
          </a:p>
        </p:txBody>
      </p:sp>
      <p:sp>
        <p:nvSpPr>
          <p:cNvPr id="2" name="Content Placeholder 1"/>
          <p:cNvSpPr>
            <a:spLocks noGrp="1"/>
          </p:cNvSpPr>
          <p:nvPr>
            <p:ph idx="1"/>
          </p:nvPr>
        </p:nvSpPr>
        <p:spPr>
          <a:xfrm>
            <a:off x="674804" y="2072496"/>
            <a:ext cx="9688396" cy="4051922"/>
          </a:xfrm>
        </p:spPr>
        <p:txBody>
          <a:bodyPr>
            <a:noAutofit/>
          </a:bodyPr>
          <a:lstStyle/>
          <a:p>
            <a:pPr>
              <a:buFont typeface="Wingdings" panose="05000000000000000000" pitchFamily="2" charset="2"/>
              <a:buChar char="v"/>
            </a:pPr>
            <a:r>
              <a:rPr lang="en-US" sz="3200" b="1" dirty="0"/>
              <a:t>Current obstacles to change</a:t>
            </a:r>
            <a:r>
              <a:rPr lang="en-US" sz="3200" dirty="0"/>
              <a:t>—what is currently blocking the policymaking process from moving in the direction you want?</a:t>
            </a:r>
          </a:p>
          <a:p>
            <a:pPr>
              <a:buFont typeface="Wingdings" panose="05000000000000000000" pitchFamily="2" charset="2"/>
              <a:buChar char="v"/>
            </a:pPr>
            <a:r>
              <a:rPr lang="en-US" sz="3200" b="1" dirty="0"/>
              <a:t>The leverage you can bring and use</a:t>
            </a:r>
            <a:r>
              <a:rPr lang="en-US" sz="3200" dirty="0"/>
              <a:t>—what can you bring to and use in the process to move it in the direction you wish?</a:t>
            </a:r>
          </a:p>
          <a:p>
            <a:pPr>
              <a:buFont typeface="Wingdings" panose="05000000000000000000" pitchFamily="2" charset="2"/>
              <a:buChar char="v"/>
            </a:pPr>
            <a:r>
              <a:rPr lang="en-US" sz="3200" b="1" dirty="0"/>
              <a:t>A feasible policy objective</a:t>
            </a:r>
            <a:r>
              <a:rPr lang="en-US" sz="3200" dirty="0"/>
              <a:t>—considering the obstacles that exist and the leverage you have, how far do you think you can move the process</a:t>
            </a:r>
            <a:r>
              <a:rPr lang="en-US" sz="3200" dirty="0" smtClean="0"/>
              <a:t>?</a:t>
            </a:r>
            <a:endParaRPr lang="en-US" sz="3200" dirty="0"/>
          </a:p>
        </p:txBody>
      </p:sp>
    </p:spTree>
    <p:extLst>
      <p:ext uri="{BB962C8B-B14F-4D97-AF65-F5344CB8AC3E}">
        <p14:creationId xmlns:p14="http://schemas.microsoft.com/office/powerpoint/2010/main" val="3124550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smtClean="0">
                <a:latin typeface="Times New Roman" panose="02020603050405020304" pitchFamily="18" charset="0"/>
                <a:cs typeface="Times New Roman" panose="02020603050405020304" pitchFamily="18" charset="0"/>
              </a:rPr>
              <a:t>PROMOTING YOUR POLICY 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674804" y="2072496"/>
            <a:ext cx="9688396" cy="4051922"/>
          </a:xfrm>
        </p:spPr>
        <p:txBody>
          <a:bodyPr>
            <a:noAutofit/>
          </a:bodyPr>
          <a:lstStyle/>
          <a:p>
            <a:pPr marL="0" indent="0" algn="ctr">
              <a:buNone/>
            </a:pPr>
            <a:endParaRPr lang="en-US" sz="6600" b="1" dirty="0" smtClean="0"/>
          </a:p>
          <a:p>
            <a:pPr marL="0" indent="0" algn="ctr">
              <a:buNone/>
            </a:pPr>
            <a:r>
              <a:rPr lang="en-US" sz="6600" b="1" dirty="0" smtClean="0">
                <a:latin typeface="Times New Roman" panose="02020603050405020304" pitchFamily="18" charset="0"/>
                <a:cs typeface="Times New Roman" panose="02020603050405020304" pitchFamily="18" charset="0"/>
              </a:rPr>
              <a:t>Why </a:t>
            </a:r>
            <a:r>
              <a:rPr lang="en-US" sz="6600" b="1" dirty="0">
                <a:latin typeface="Times New Roman" panose="02020603050405020304" pitchFamily="18" charset="0"/>
                <a:cs typeface="Times New Roman" panose="02020603050405020304" pitchFamily="18" charset="0"/>
              </a:rPr>
              <a:t>should you promote your policy brief</a:t>
            </a:r>
            <a:r>
              <a:rPr lang="en-US" sz="6600" b="1" dirty="0" smtClean="0">
                <a:latin typeface="Times New Roman" panose="02020603050405020304" pitchFamily="18" charset="0"/>
                <a:cs typeface="Times New Roman" panose="02020603050405020304" pitchFamily="18" charset="0"/>
              </a:rPr>
              <a:t>?</a:t>
            </a:r>
            <a:endParaRPr lang="en-US"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245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smtClean="0">
                <a:latin typeface="Times New Roman" panose="02020603050405020304" pitchFamily="18" charset="0"/>
                <a:cs typeface="Times New Roman" panose="02020603050405020304" pitchFamily="18" charset="0"/>
              </a:rPr>
              <a:t>PROMOTING YOUR POLICY 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674804" y="2072496"/>
            <a:ext cx="9688396" cy="4051922"/>
          </a:xfrm>
        </p:spPr>
        <p:txBody>
          <a:bodyPr>
            <a:noAutofit/>
          </a:bodyPr>
          <a:lstStyle/>
          <a:p>
            <a:pPr algn="ctr"/>
            <a:endParaRPr lang="en-US" sz="4400" b="1" dirty="0" smtClean="0"/>
          </a:p>
          <a:p>
            <a:pPr algn="ctr"/>
            <a:endParaRPr lang="en-US" sz="4400" b="1" dirty="0"/>
          </a:p>
          <a:p>
            <a:pPr algn="ctr"/>
            <a:r>
              <a:rPr lang="en-US" sz="4400" b="1" dirty="0" smtClean="0">
                <a:latin typeface="Times New Roman" panose="02020603050405020304" pitchFamily="18" charset="0"/>
                <a:cs typeface="Times New Roman" panose="02020603050405020304" pitchFamily="18" charset="0"/>
              </a:rPr>
              <a:t>Where can or should </a:t>
            </a:r>
            <a:r>
              <a:rPr lang="en-US" sz="4400" b="1" dirty="0">
                <a:latin typeface="Times New Roman" panose="02020603050405020304" pitchFamily="18" charset="0"/>
                <a:cs typeface="Times New Roman" panose="02020603050405020304" pitchFamily="18" charset="0"/>
              </a:rPr>
              <a:t>you promote?</a:t>
            </a:r>
          </a:p>
        </p:txBody>
      </p:sp>
    </p:spTree>
    <p:extLst>
      <p:ext uri="{BB962C8B-B14F-4D97-AF65-F5344CB8AC3E}">
        <p14:creationId xmlns:p14="http://schemas.microsoft.com/office/powerpoint/2010/main" val="2042748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567889" y="489436"/>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REMINDER</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095108"/>
            <a:ext cx="8788088" cy="5270523"/>
          </a:xfrm>
        </p:spPr>
        <p:txBody>
          <a:bodyPr>
            <a:noAutofit/>
          </a:bodyPr>
          <a:lstStyle/>
          <a:p>
            <a:pPr marL="0" indent="0" algn="ctr">
              <a:lnSpc>
                <a:spcPct val="100000"/>
              </a:lnSpc>
              <a:spcBef>
                <a:spcPts val="0"/>
              </a:spcBef>
              <a:spcAft>
                <a:spcPts val="0"/>
              </a:spcAft>
              <a:buNone/>
            </a:pPr>
            <a:endParaRPr lang="en-US" sz="48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ADVOCACY POLICY BRIEF DUE DATE</a:t>
            </a:r>
            <a:endParaRPr lang="en-US" sz="5400" b="1"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December 29, 2022 at 9pm</a:t>
            </a: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Email to me: </a:t>
            </a:r>
            <a:r>
              <a:rPr lang="en-US" sz="5400" b="1" dirty="0" smtClean="0">
                <a:latin typeface="Times New Roman" panose="02020603050405020304" pitchFamily="18" charset="0"/>
                <a:cs typeface="Times New Roman" panose="02020603050405020304" pitchFamily="18" charset="0"/>
                <a:hlinkClick r:id="rId8"/>
              </a:rPr>
              <a:t>rbrown@qu.edu.qa</a:t>
            </a:r>
            <a:r>
              <a:rPr lang="en-US" sz="54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828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part 2: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1694823"/>
          </a:xfrm>
          <a:prstGeom prst="rect">
            <a:avLst/>
          </a:prstGeom>
        </p:spPr>
        <p:txBody>
          <a:bodyPr wrap="square">
            <a:spAutoFit/>
          </a:bodyPr>
          <a:lstStyle/>
          <a:p>
            <a:pPr>
              <a:lnSpc>
                <a:spcPct val="150000"/>
              </a:lnSpc>
              <a:buBlip>
                <a:blip r:embed="rId4"/>
              </a:buBlip>
            </a:pPr>
            <a:r>
              <a:rPr lang="en-US" sz="2400" b="1" dirty="0" smtClean="0"/>
              <a:t>Evidence Based Advocacy Policy Brief</a:t>
            </a:r>
          </a:p>
          <a:p>
            <a:pPr>
              <a:lnSpc>
                <a:spcPct val="150000"/>
              </a:lnSpc>
              <a:buBlip>
                <a:blip r:embed="rId4"/>
              </a:buBlip>
            </a:pPr>
            <a:r>
              <a:rPr lang="en-US" sz="2400" b="1" dirty="0" smtClean="0"/>
              <a:t>Advocacy Policy Brief as part of an Advocacy Strategy</a:t>
            </a:r>
          </a:p>
          <a:p>
            <a:pPr>
              <a:lnSpc>
                <a:spcPct val="150000"/>
              </a:lnSpc>
              <a:buBlip>
                <a:blip r:embed="rId4"/>
              </a:buBlip>
            </a:pPr>
            <a:r>
              <a:rPr lang="en-US" sz="2400" b="1" dirty="0" smtClean="0"/>
              <a:t>Promoting Your Policy Brief</a:t>
            </a:r>
          </a:p>
        </p:txBody>
      </p:sp>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EVIDENCE BASED ADVOCACY POLICY BRIEFS</a:t>
            </a:r>
            <a:endParaRPr lang="en-US" sz="32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084831"/>
            <a:ext cx="8788088" cy="4280799"/>
          </a:xfrm>
        </p:spPr>
        <p:txBody>
          <a:bodyPr>
            <a:noAutofit/>
          </a:bodyPr>
          <a:lstStyle/>
          <a:p>
            <a:pPr marL="0" indent="0" algn="ctr">
              <a:lnSpc>
                <a:spcPct val="100000"/>
              </a:lnSpc>
              <a:spcBef>
                <a:spcPts val="0"/>
              </a:spcBef>
              <a:spcAft>
                <a:spcPts val="0"/>
              </a:spcAft>
              <a:buNone/>
            </a:pPr>
            <a:r>
              <a:rPr lang="en-US" sz="4800" b="1" dirty="0" smtClean="0">
                <a:latin typeface="Times New Roman" panose="02020603050405020304" pitchFamily="18" charset="0"/>
                <a:cs typeface="Times New Roman" panose="02020603050405020304" pitchFamily="18" charset="0"/>
              </a:rPr>
              <a:t>Support your policy briefs with:</a:t>
            </a:r>
          </a:p>
          <a:p>
            <a:pPr marL="0" indent="0" algn="ctr">
              <a:lnSpc>
                <a:spcPct val="100000"/>
              </a:lnSpc>
              <a:spcBef>
                <a:spcPts val="0"/>
              </a:spcBef>
              <a:spcAft>
                <a:spcPts val="0"/>
              </a:spcAft>
              <a:buNone/>
            </a:pPr>
            <a:endParaRPr lang="en-US" sz="54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4800" b="1" dirty="0" smtClean="0">
                <a:latin typeface="Times New Roman" panose="02020603050405020304" pitchFamily="18" charset="0"/>
                <a:cs typeface="Times New Roman" panose="02020603050405020304" pitchFamily="18" charset="0"/>
              </a:rPr>
              <a:t>data</a:t>
            </a:r>
          </a:p>
          <a:p>
            <a:pPr marL="0" indent="0" algn="ctr">
              <a:lnSpc>
                <a:spcPct val="100000"/>
              </a:lnSpc>
              <a:spcBef>
                <a:spcPts val="0"/>
              </a:spcBef>
              <a:spcAft>
                <a:spcPts val="0"/>
              </a:spcAft>
              <a:buNone/>
            </a:pPr>
            <a:r>
              <a:rPr lang="en-US" sz="4800" b="1" dirty="0">
                <a:latin typeface="Times New Roman" panose="02020603050405020304" pitchFamily="18" charset="0"/>
                <a:cs typeface="Times New Roman" panose="02020603050405020304" pitchFamily="18" charset="0"/>
              </a:rPr>
              <a:t>r</a:t>
            </a:r>
            <a:r>
              <a:rPr lang="en-US" sz="4800" b="1" dirty="0" smtClean="0">
                <a:latin typeface="Times New Roman" panose="02020603050405020304" pitchFamily="18" charset="0"/>
                <a:cs typeface="Times New Roman" panose="02020603050405020304" pitchFamily="18" charset="0"/>
              </a:rPr>
              <a:t>esearch findings</a:t>
            </a:r>
          </a:p>
          <a:p>
            <a:pPr marL="0" indent="0" algn="ctr">
              <a:lnSpc>
                <a:spcPct val="100000"/>
              </a:lnSpc>
              <a:spcBef>
                <a:spcPts val="0"/>
              </a:spcBef>
              <a:spcAft>
                <a:spcPts val="0"/>
              </a:spcAft>
              <a:buNone/>
            </a:pPr>
            <a:r>
              <a:rPr lang="en-US" sz="4800" b="1" dirty="0">
                <a:latin typeface="Times New Roman" panose="02020603050405020304" pitchFamily="18" charset="0"/>
                <a:cs typeface="Times New Roman" panose="02020603050405020304" pitchFamily="18" charset="0"/>
              </a:rPr>
              <a:t>r</a:t>
            </a:r>
            <a:r>
              <a:rPr lang="en-US" sz="4800" b="1" dirty="0" smtClean="0">
                <a:latin typeface="Times New Roman" panose="02020603050405020304" pitchFamily="18" charset="0"/>
                <a:cs typeface="Times New Roman" panose="02020603050405020304" pitchFamily="18" charset="0"/>
              </a:rPr>
              <a:t>esearch articles</a:t>
            </a:r>
          </a:p>
          <a:p>
            <a:pPr marL="0" indent="0" algn="ctr">
              <a:lnSpc>
                <a:spcPct val="100000"/>
              </a:lnSpc>
              <a:spcBef>
                <a:spcPts val="0"/>
              </a:spcBef>
              <a:spcAft>
                <a:spcPts val="0"/>
              </a:spcAft>
              <a:buNone/>
            </a:pPr>
            <a:r>
              <a:rPr lang="en-US" sz="4800" b="1" dirty="0">
                <a:latin typeface="Times New Roman" panose="02020603050405020304" pitchFamily="18" charset="0"/>
                <a:cs typeface="Times New Roman" panose="02020603050405020304" pitchFamily="18" charset="0"/>
              </a:rPr>
              <a:t>s</a:t>
            </a:r>
            <a:r>
              <a:rPr lang="en-US" sz="4800" b="1" dirty="0" smtClean="0">
                <a:latin typeface="Times New Roman" panose="02020603050405020304" pitchFamily="18" charset="0"/>
                <a:cs typeface="Times New Roman" panose="02020603050405020304" pitchFamily="18" charset="0"/>
              </a:rPr>
              <a:t>cientific study</a:t>
            </a:r>
          </a:p>
        </p:txBody>
      </p:sp>
    </p:spTree>
    <p:extLst>
      <p:ext uri="{BB962C8B-B14F-4D97-AF65-F5344CB8AC3E}">
        <p14:creationId xmlns:p14="http://schemas.microsoft.com/office/powerpoint/2010/main" val="3759335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7" name="Picture 6"/>
          <p:cNvPicPr>
            <a:picLocks noChangeAspect="1"/>
          </p:cNvPicPr>
          <p:nvPr/>
        </p:nvPicPr>
        <p:blipFill>
          <a:blip r:embed="rId5"/>
          <a:stretch>
            <a:fillRect/>
          </a:stretch>
        </p:blipFill>
        <p:spPr>
          <a:xfrm>
            <a:off x="8399370" y="4492922"/>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EVIDENCE BASED ADVOCACY POLICY BRIEFS</a:t>
            </a:r>
            <a:endParaRPr lang="en-US" sz="32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084831"/>
            <a:ext cx="8788088" cy="4280799"/>
          </a:xfrm>
        </p:spPr>
        <p:txBody>
          <a:bodyPr>
            <a:noAutofit/>
          </a:bodyPr>
          <a:lstStyle/>
          <a:p>
            <a:pPr>
              <a:lnSpc>
                <a:spcPct val="100000"/>
              </a:lnSpc>
              <a:spcBef>
                <a:spcPts val="0"/>
              </a:spcBef>
              <a:spcAft>
                <a:spcPts val="0"/>
              </a:spcAft>
              <a:buFont typeface="Wingdings" panose="05000000000000000000" pitchFamily="2" charset="2"/>
              <a:buChar char="v"/>
            </a:pPr>
            <a:r>
              <a:rPr lang="en-US" sz="4400" dirty="0" smtClean="0">
                <a:latin typeface="Times New Roman" panose="02020603050405020304" pitchFamily="18" charset="0"/>
                <a:cs typeface="Times New Roman" panose="02020603050405020304" pitchFamily="18" charset="0"/>
              </a:rPr>
              <a:t>Make your data easy to understand</a:t>
            </a:r>
            <a:r>
              <a:rPr lang="en-US" sz="4400" dirty="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(graphs, pictures, </a:t>
            </a:r>
            <a:r>
              <a:rPr lang="en-US" sz="4400" dirty="0" err="1" smtClean="0">
                <a:latin typeface="Times New Roman" panose="02020603050405020304" pitchFamily="18" charset="0"/>
                <a:cs typeface="Times New Roman" panose="02020603050405020304" pitchFamily="18" charset="0"/>
              </a:rPr>
              <a:t>etc</a:t>
            </a:r>
            <a:r>
              <a:rPr lang="en-US" sz="4400" dirty="0" smtClean="0">
                <a:latin typeface="Times New Roman" panose="02020603050405020304" pitchFamily="18" charset="0"/>
                <a:cs typeface="Times New Roman" panose="02020603050405020304" pitchFamily="18" charset="0"/>
              </a:rPr>
              <a:t>)</a:t>
            </a:r>
          </a:p>
          <a:p>
            <a:pPr>
              <a:lnSpc>
                <a:spcPct val="100000"/>
              </a:lnSpc>
              <a:spcBef>
                <a:spcPts val="0"/>
              </a:spcBef>
              <a:spcAft>
                <a:spcPts val="0"/>
              </a:spcAft>
              <a:buFont typeface="Wingdings" panose="05000000000000000000" pitchFamily="2" charset="2"/>
              <a:buChar char="v"/>
            </a:pPr>
            <a:r>
              <a:rPr lang="en-US" sz="4400" dirty="0" smtClean="0">
                <a:latin typeface="Times New Roman" panose="02020603050405020304" pitchFamily="18" charset="0"/>
                <a:cs typeface="Times New Roman" panose="02020603050405020304" pitchFamily="18" charset="0"/>
              </a:rPr>
              <a:t>Explain articles and scientific studies in laymen language</a:t>
            </a:r>
          </a:p>
        </p:txBody>
      </p:sp>
    </p:spTree>
    <p:extLst>
      <p:ext uri="{BB962C8B-B14F-4D97-AF65-F5344CB8AC3E}">
        <p14:creationId xmlns:p14="http://schemas.microsoft.com/office/powerpoint/2010/main" val="3397619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RESEARCH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668385"/>
            <a:ext cx="8788088" cy="4697246"/>
          </a:xfrm>
        </p:spPr>
        <p:txBody>
          <a:bodyPr>
            <a:noAutofit/>
          </a:bodyPr>
          <a:lstStyle/>
          <a:p>
            <a:pPr marL="0" indent="0" algn="ctr">
              <a:lnSpc>
                <a:spcPct val="100000"/>
              </a:lnSpc>
              <a:spcBef>
                <a:spcPts val="0"/>
              </a:spcBef>
              <a:spcAft>
                <a:spcPts val="0"/>
              </a:spcAft>
              <a:buNone/>
            </a:pPr>
            <a:endParaRPr lang="en-US" sz="48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How to research?</a:t>
            </a:r>
          </a:p>
          <a:p>
            <a:pPr marL="0" indent="0" algn="ctr">
              <a:lnSpc>
                <a:spcPct val="100000"/>
              </a:lnSpc>
              <a:spcBef>
                <a:spcPts val="0"/>
              </a:spcBef>
              <a:spcAft>
                <a:spcPts val="0"/>
              </a:spcAft>
              <a:buNone/>
            </a:pPr>
            <a:endParaRPr lang="en-US" sz="5400" b="1" dirty="0">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buFont typeface="Arial" panose="020B0604020202020204" pitchFamily="34" charset="0"/>
              <a:buChar char="•"/>
            </a:pPr>
            <a:r>
              <a:rPr lang="en-US" sz="4000" b="1" dirty="0">
                <a:latin typeface="Times New Roman" panose="02020603050405020304" pitchFamily="18" charset="0"/>
                <a:cs typeface="Times New Roman" panose="02020603050405020304" pitchFamily="18" charset="0"/>
              </a:rPr>
              <a:t>u</a:t>
            </a:r>
            <a:r>
              <a:rPr lang="en-US" sz="4000" b="1" dirty="0" smtClean="0">
                <a:latin typeface="Times New Roman" panose="02020603050405020304" pitchFamily="18" charset="0"/>
                <a:cs typeface="Times New Roman" panose="02020603050405020304" pitchFamily="18" charset="0"/>
              </a:rPr>
              <a:t>se your policy problem statement</a:t>
            </a:r>
          </a:p>
          <a:p>
            <a:pPr algn="ctr">
              <a:lnSpc>
                <a:spcPct val="100000"/>
              </a:lnSpc>
              <a:spcBef>
                <a:spcPts val="0"/>
              </a:spcBef>
              <a:spcAft>
                <a:spcPts val="0"/>
              </a:spcAft>
              <a:buFont typeface="Arial" panose="020B0604020202020204" pitchFamily="34" charset="0"/>
              <a:buChar char="•"/>
            </a:pPr>
            <a:r>
              <a:rPr lang="en-US" sz="4000" b="1" dirty="0" smtClean="0">
                <a:latin typeface="Times New Roman" panose="02020603050405020304" pitchFamily="18" charset="0"/>
                <a:cs typeface="Times New Roman" panose="02020603050405020304" pitchFamily="18" charset="0"/>
              </a:rPr>
              <a:t>be open to change your idea during or after research</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869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RESEARCH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668385"/>
            <a:ext cx="8788088" cy="4697246"/>
          </a:xfrm>
        </p:spPr>
        <p:txBody>
          <a:bodyPr>
            <a:noAutofit/>
          </a:bodyPr>
          <a:lstStyle/>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Where to research?</a:t>
            </a:r>
          </a:p>
          <a:p>
            <a:pPr lvl="0">
              <a:buFont typeface="Wingdings" panose="05000000000000000000" pitchFamily="2" charset="2"/>
              <a:buChar char="v"/>
            </a:pPr>
            <a:r>
              <a:rPr lang="en-US" sz="2400" dirty="0"/>
              <a:t>EU Environment and Climate Change Legislation, </a:t>
            </a:r>
            <a:r>
              <a:rPr lang="en-US" sz="2400" u="sng" dirty="0">
                <a:hlinkClick r:id="rId8"/>
              </a:rPr>
              <a:t>https://eur-lex.europa.eu/summary/chapter/20.html</a:t>
            </a:r>
            <a:r>
              <a:rPr lang="en-US" sz="2400" dirty="0"/>
              <a:t> </a:t>
            </a:r>
          </a:p>
          <a:p>
            <a:pPr lvl="0">
              <a:buFont typeface="Wingdings" panose="05000000000000000000" pitchFamily="2" charset="2"/>
              <a:buChar char="v"/>
            </a:pPr>
            <a:r>
              <a:rPr lang="en-US" sz="2400" dirty="0"/>
              <a:t>EU Human Rights Legislation, </a:t>
            </a:r>
            <a:r>
              <a:rPr lang="en-US" sz="2400" u="sng" dirty="0">
                <a:hlinkClick r:id="rId9"/>
              </a:rPr>
              <a:t>https://eur-lex.europa.eu/summary/chapter/13.html</a:t>
            </a:r>
            <a:r>
              <a:rPr lang="en-US" sz="2400" dirty="0"/>
              <a:t> </a:t>
            </a:r>
          </a:p>
          <a:p>
            <a:pPr>
              <a:lnSpc>
                <a:spcPct val="100000"/>
              </a:lnSpc>
              <a:spcBef>
                <a:spcPts val="0"/>
              </a:spcBef>
              <a:spcAft>
                <a:spcPts val="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Research Papers and Articles</a:t>
            </a:r>
          </a:p>
          <a:p>
            <a:pPr>
              <a:lnSpc>
                <a:spcPct val="100000"/>
              </a:lnSpc>
              <a:spcBef>
                <a:spcPts val="0"/>
              </a:spcBef>
              <a:spcAft>
                <a:spcPts val="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Google Scholar</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99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How to Write a Policy Brief</a:t>
            </a:r>
          </a:p>
        </p:txBody>
      </p:sp>
      <p:sp>
        <p:nvSpPr>
          <p:cNvPr id="2" name="Content Placeholder 1"/>
          <p:cNvSpPr>
            <a:spLocks noGrp="1"/>
          </p:cNvSpPr>
          <p:nvPr>
            <p:ph idx="1"/>
          </p:nvPr>
        </p:nvSpPr>
        <p:spPr>
          <a:xfrm>
            <a:off x="1024128" y="1668385"/>
            <a:ext cx="8788088" cy="4697246"/>
          </a:xfrm>
        </p:spPr>
        <p:txBody>
          <a:bodyPr>
            <a:noAutofit/>
          </a:bodyPr>
          <a:lstStyle/>
          <a:p>
            <a:pPr marL="0" indent="0" algn="ctr">
              <a:lnSpc>
                <a:spcPct val="100000"/>
              </a:lnSpc>
              <a:spcBef>
                <a:spcPts val="0"/>
              </a:spcBef>
              <a:spcAft>
                <a:spcPts val="0"/>
              </a:spcAft>
              <a:buNone/>
            </a:pPr>
            <a:endParaRPr lang="en-US" sz="7200" b="1"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7200" b="1" dirty="0" smtClean="0">
                <a:latin typeface="Times New Roman" panose="02020603050405020304" pitchFamily="18" charset="0"/>
                <a:cs typeface="Times New Roman" panose="02020603050405020304" pitchFamily="18" charset="0"/>
              </a:rPr>
              <a:t>What makes a good policy brief?</a:t>
            </a:r>
          </a:p>
        </p:txBody>
      </p:sp>
    </p:spTree>
    <p:extLst>
      <p:ext uri="{BB962C8B-B14F-4D97-AF65-F5344CB8AC3E}">
        <p14:creationId xmlns:p14="http://schemas.microsoft.com/office/powerpoint/2010/main" val="1039701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How to Write a Policy Brief</a:t>
            </a:r>
          </a:p>
        </p:txBody>
      </p:sp>
      <p:sp>
        <p:nvSpPr>
          <p:cNvPr id="2" name="Content Placeholder 1"/>
          <p:cNvSpPr>
            <a:spLocks noGrp="1"/>
          </p:cNvSpPr>
          <p:nvPr>
            <p:ph idx="1"/>
          </p:nvPr>
        </p:nvSpPr>
        <p:spPr>
          <a:xfrm>
            <a:off x="1024128" y="1668385"/>
            <a:ext cx="8788088" cy="4697246"/>
          </a:xfrm>
        </p:spPr>
        <p:txBody>
          <a:bodyPr>
            <a:noAutofit/>
          </a:bodyPr>
          <a:lstStyle/>
          <a:p>
            <a:pPr>
              <a:lnSpc>
                <a:spcPct val="100000"/>
              </a:lnSpc>
              <a:spcBef>
                <a:spcPts val="0"/>
              </a:spcBef>
              <a:spcAft>
                <a:spcPts val="0"/>
              </a:spcAft>
              <a:buFont typeface="Arial" panose="020B0604020202020204" pitchFamily="34" charset="0"/>
              <a:buChar char="•"/>
            </a:pPr>
            <a:r>
              <a:rPr lang="en-US" sz="3600" dirty="0" smtClean="0"/>
              <a:t>concise </a:t>
            </a:r>
            <a:r>
              <a:rPr lang="en-US" sz="3600" dirty="0"/>
              <a:t>and </a:t>
            </a:r>
            <a:r>
              <a:rPr lang="en-US" sz="3600" dirty="0" smtClean="0"/>
              <a:t>clear language</a:t>
            </a:r>
          </a:p>
          <a:p>
            <a:pPr>
              <a:lnSpc>
                <a:spcPct val="100000"/>
              </a:lnSpc>
              <a:spcBef>
                <a:spcPts val="0"/>
              </a:spcBef>
              <a:spcAft>
                <a:spcPts val="0"/>
              </a:spcAft>
              <a:buFont typeface="Arial" panose="020B0604020202020204" pitchFamily="34" charset="0"/>
              <a:buChar char="•"/>
            </a:pPr>
            <a:r>
              <a:rPr lang="en-US" sz="3600" dirty="0" smtClean="0"/>
              <a:t>use active voice</a:t>
            </a:r>
          </a:p>
          <a:p>
            <a:pPr>
              <a:lnSpc>
                <a:spcPct val="100000"/>
              </a:lnSpc>
              <a:spcBef>
                <a:spcPts val="0"/>
              </a:spcBef>
              <a:spcAft>
                <a:spcPts val="0"/>
              </a:spcAft>
              <a:buFont typeface="Arial" panose="020B0604020202020204" pitchFamily="34" charset="0"/>
              <a:buChar char="•"/>
            </a:pPr>
            <a:r>
              <a:rPr lang="en-US" sz="3600" dirty="0"/>
              <a:t>m</a:t>
            </a:r>
            <a:r>
              <a:rPr lang="en-US" sz="3600" dirty="0" smtClean="0"/>
              <a:t>ake the problem statement clear in the intro</a:t>
            </a:r>
          </a:p>
          <a:p>
            <a:pPr>
              <a:lnSpc>
                <a:spcPct val="100000"/>
              </a:lnSpc>
              <a:spcBef>
                <a:spcPts val="0"/>
              </a:spcBef>
              <a:spcAft>
                <a:spcPts val="0"/>
              </a:spcAft>
              <a:buFont typeface="Arial" panose="020B0604020202020204" pitchFamily="34" charset="0"/>
              <a:buChar char="•"/>
            </a:pPr>
            <a:r>
              <a:rPr lang="en-US" sz="3600" dirty="0" smtClean="0"/>
              <a:t>do </a:t>
            </a:r>
            <a:r>
              <a:rPr lang="en-US" sz="3600" dirty="0"/>
              <a:t>not </a:t>
            </a:r>
            <a:r>
              <a:rPr lang="en-US" sz="3600" dirty="0" smtClean="0"/>
              <a:t>be confrontational</a:t>
            </a:r>
          </a:p>
          <a:p>
            <a:pPr>
              <a:lnSpc>
                <a:spcPct val="100000"/>
              </a:lnSpc>
              <a:spcBef>
                <a:spcPts val="0"/>
              </a:spcBef>
              <a:spcAft>
                <a:spcPts val="0"/>
              </a:spcAft>
              <a:buFont typeface="Arial" panose="020B0604020202020204" pitchFamily="34" charset="0"/>
              <a:buChar char="•"/>
            </a:pPr>
            <a:r>
              <a:rPr lang="en-US" sz="3600" dirty="0"/>
              <a:t>r</a:t>
            </a:r>
            <a:r>
              <a:rPr lang="en-US" sz="3600" dirty="0" smtClean="0"/>
              <a:t>ely on evidence not personal opinion</a:t>
            </a:r>
            <a:endParaRPr lang="en-US" sz="6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845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313709"/>
            <a:ext cx="8788088" cy="4051922"/>
          </a:xfrm>
        </p:spPr>
        <p:txBody>
          <a:bodyPr>
            <a:noAutofit/>
          </a:bodyPr>
          <a:lstStyle/>
          <a:p>
            <a:pPr marL="0" indent="0" algn="ctr">
              <a:lnSpc>
                <a:spcPct val="100000"/>
              </a:lnSpc>
              <a:spcBef>
                <a:spcPts val="0"/>
              </a:spcBef>
              <a:spcAft>
                <a:spcPts val="0"/>
              </a:spcAft>
              <a:buNone/>
            </a:pPr>
            <a:r>
              <a:rPr lang="en-US" sz="3600" dirty="0" smtClean="0"/>
              <a:t>An advocacy brief must be part of an overall advocacy strategy to be effective. </a:t>
            </a:r>
          </a:p>
          <a:p>
            <a:pPr marL="0" indent="0" algn="ctr">
              <a:lnSpc>
                <a:spcPct val="100000"/>
              </a:lnSpc>
              <a:spcBef>
                <a:spcPts val="0"/>
              </a:spcBef>
              <a:spcAft>
                <a:spcPts val="0"/>
              </a:spcAft>
              <a:buNone/>
            </a:pPr>
            <a:endParaRPr lang="en-US" sz="3600" b="1" dirty="0" smtClean="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Design a set of activities</a:t>
            </a:r>
          </a:p>
          <a:p>
            <a:pPr>
              <a:lnSpc>
                <a:spcPct val="100000"/>
              </a:lnSpc>
              <a:spcBef>
                <a:spcPts val="0"/>
              </a:spcBef>
              <a:spcAft>
                <a:spcPts val="0"/>
              </a:spcAf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Are there different ways to communicate the message in addition to the policy brief?</a:t>
            </a:r>
          </a:p>
          <a:p>
            <a:pPr>
              <a:lnSpc>
                <a:spcPct val="100000"/>
              </a:lnSpc>
              <a:spcBef>
                <a:spcPts val="0"/>
              </a:spcBef>
              <a:spcAft>
                <a:spcPts val="0"/>
              </a:spcAf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Policy Brief, Meetings, Conferences, Social Media</a:t>
            </a:r>
            <a:endParaRPr lang="en-US" sz="4800" dirty="0" smtClean="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Wingdings" panose="05000000000000000000" pitchFamily="2" charset="2"/>
              <a:buChar char="v"/>
            </a:pPr>
            <a:endParaRPr lang="en-US" sz="3600" dirty="0" smtClean="0"/>
          </a:p>
        </p:txBody>
      </p:sp>
    </p:spTree>
    <p:extLst>
      <p:ext uri="{BB962C8B-B14F-4D97-AF65-F5344CB8AC3E}">
        <p14:creationId xmlns:p14="http://schemas.microsoft.com/office/powerpoint/2010/main" val="30492598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QPT3VHF6MKWP-396621065-23</_dlc_DocId>
    <_dlc_DocIdUrl xmlns="4595ca7b-3a15-4971-af5f-cadc29c03e04">
      <Url>https://qataruniversity-prd.qu.edu.qa/en-us/Research/cld/training/DohaEUcourses/_layouts/15/DocIdRedir.aspx?ID=QPT3VHF6MKWP-396621065-23</Url>
      <Description>QPT3VHF6MKWP-396621065-23</Description>
    </_dlc_DocIdUrl>
  </documentManagement>
</p:properties>
</file>

<file path=customXml/itemProps1.xml><?xml version="1.0" encoding="utf-8"?>
<ds:datastoreItem xmlns:ds="http://schemas.openxmlformats.org/officeDocument/2006/customXml" ds:itemID="{126E769B-F637-443B-B0AD-463D677DDD0A}"/>
</file>

<file path=customXml/itemProps2.xml><?xml version="1.0" encoding="utf-8"?>
<ds:datastoreItem xmlns:ds="http://schemas.openxmlformats.org/officeDocument/2006/customXml" ds:itemID="{D8CC14CF-EAC0-4FF4-928E-DF05F8FD4C1F}"/>
</file>

<file path=customXml/itemProps3.xml><?xml version="1.0" encoding="utf-8"?>
<ds:datastoreItem xmlns:ds="http://schemas.openxmlformats.org/officeDocument/2006/customXml" ds:itemID="{04ECB774-2050-4D8D-896D-C6FEEF45C106}"/>
</file>

<file path=customXml/itemProps4.xml><?xml version="1.0" encoding="utf-8"?>
<ds:datastoreItem xmlns:ds="http://schemas.openxmlformats.org/officeDocument/2006/customXml" ds:itemID="{EFBF6514-B0FC-4007-89AE-35914AD37B7B}"/>
</file>

<file path=docProps/app.xml><?xml version="1.0" encoding="utf-8"?>
<Properties xmlns="http://schemas.openxmlformats.org/officeDocument/2006/extended-properties" xmlns:vt="http://schemas.openxmlformats.org/officeDocument/2006/docPropsVTypes">
  <Template>Integral</Template>
  <TotalTime>4283</TotalTime>
  <Words>470</Words>
  <Application>Microsoft Office PowerPoint</Application>
  <PresentationFormat>Widescreen</PresentationFormat>
  <Paragraphs>86</Paragraphs>
  <Slides>17</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Roboto Slab</vt:lpstr>
      <vt:lpstr>Times New Roman</vt:lpstr>
      <vt:lpstr>Tw Cen MT</vt:lpstr>
      <vt:lpstr>Tw Cen MT Condensed</vt:lpstr>
      <vt:lpstr>Wingdings</vt:lpstr>
      <vt:lpstr>Wingdings 3</vt:lpstr>
      <vt:lpstr>Integral</vt:lpstr>
      <vt:lpstr>Doha courses on European union law  POLICY BRIEF WRITING EU &amp;Environmental Law and HUMAN RIGHTS Dr. RAFAEL BROWN</vt:lpstr>
      <vt:lpstr>DAY 2 part 2: PRESENT AND DEFEND</vt:lpstr>
      <vt:lpstr>EVIDENCE BASED ADVOCACY POLICY BRIEFS</vt:lpstr>
      <vt:lpstr>EVIDENCE BASED ADVOCACY POLICY BRIEFS</vt:lpstr>
      <vt:lpstr>RESEARCH</vt:lpstr>
      <vt:lpstr>RESEARCH</vt:lpstr>
      <vt:lpstr>How to Write a Policy Brief</vt:lpstr>
      <vt:lpstr>How to Write a Policy Brief</vt:lpstr>
      <vt:lpstr>Advocacy Policy Brief</vt:lpstr>
      <vt:lpstr>Advocacy Policy Brief</vt:lpstr>
      <vt:lpstr>Advocacy Policy Brief</vt:lpstr>
      <vt:lpstr>Advocacy Planning Framework</vt:lpstr>
      <vt:lpstr>Advocacy Planning Framework</vt:lpstr>
      <vt:lpstr>PROMOTING YOUR POLICY BRIEF</vt:lpstr>
      <vt:lpstr>PROMOTING YOUR POLICY BRIEF</vt:lpstr>
      <vt:lpstr>REMINDER</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199</cp:revision>
  <dcterms:created xsi:type="dcterms:W3CDTF">2015-10-18T15:36:54Z</dcterms:created>
  <dcterms:modified xsi:type="dcterms:W3CDTF">2022-11-10T10:31:49Z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d7ce5fa1-d78d-46d1-ae3b-18acf05ed6b0</vt:lpwstr>
  </property>
</Properties>
</file>