
<file path=[Content_Types].xml><?xml version="1.0" encoding="utf-8"?>
<Types xmlns="http://schemas.openxmlformats.org/package/2006/content-types">
  <Default Extension="png" ContentType="image/png"/>
  <Default Extension="jfif" ContentType="image/jpe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32.xml" ContentType="application/vnd.openxmlformats-officedocument.presentationml.slide+xml"/>
  <Override PartName="/ppt/slides/slide16.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7.xml" ContentType="application/vnd.openxmlformats-officedocument.presentationml.slide+xml"/>
  <Override PartName="/ppt/slides/slide15.xml" ContentType="application/vnd.openxmlformats-officedocument.presentationml.slide+xml"/>
  <Override PartName="/ppt/slides/slide19.xml" ContentType="application/vnd.openxmlformats-officedocument.presentationml.slide+xml"/>
  <Override PartName="/ppt/slides/slide29.xml" ContentType="application/vnd.openxmlformats-officedocument.presentationml.slide+xml"/>
  <Override PartName="/ppt/slides/slide18.xml" ContentType="application/vnd.openxmlformats-officedocument.presentationml.slide+xml"/>
  <Override PartName="/ppt/slides/slide31.xml" ContentType="application/vnd.openxmlformats-officedocument.presentationml.slide+xml"/>
  <Override PartName="/ppt/slides/slide35.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28.xml" ContentType="application/vnd.openxmlformats-officedocument.presentationml.slide+xml"/>
  <Override PartName="/ppt/slides/slide30.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0.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5.xml" ContentType="application/vnd.openxmlformats-officedocument.presentationml.slide+xml"/>
  <Override PartName="/ppt/slideMasters/slideMaster1.xml" ContentType="application/vnd.openxmlformats-officedocument.presentationml.slideMaster+xml"/>
  <Override PartName="/ppt/notesSlides/notesSlide4.xml" ContentType="application/vnd.openxmlformats-officedocument.presentationml.notes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3.xml" ContentType="application/vnd.openxmlformats-officedocument.presentationml.notesSlide+xml"/>
  <Override PartName="/ppt/notesSlides/notesSlide12.xml" ContentType="application/vnd.openxmlformats-officedocument.presentationml.notesSlide+xml"/>
  <Override PartName="/ppt/slideLayouts/slideLayout6.xml" ContentType="application/vnd.openxmlformats-officedocument.presentationml.slideLayout+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slideLayouts/slideLayout5.xml" ContentType="application/vnd.openxmlformats-officedocument.presentationml.slideLayout+xml"/>
  <Override PartName="/ppt/notesSlides/notesSlide16.xml" ContentType="application/vnd.openxmlformats-officedocument.presentationml.notesSlide+xml"/>
  <Override PartName="/ppt/slideLayouts/slideLayout4.xml" ContentType="application/vnd.openxmlformats-officedocument.presentationml.slideLayout+xml"/>
  <Override PartName="/ppt/slideLayouts/slideLayout9.xml" ContentType="application/vnd.openxmlformats-officedocument.presentationml.slideLayout+xml"/>
  <Override PartName="/ppt/notesSlides/notesSlide11.xml" ContentType="application/vnd.openxmlformats-officedocument.presentationml.notesSlide+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1.xml" ContentType="application/vnd.openxmlformats-officedocument.presentationml.notesSlide+xml"/>
  <Override PartName="/ppt/notesSlides/notesSlide7.xml" ContentType="application/vnd.openxmlformats-officedocument.presentationml.notesSlide+xml"/>
  <Override PartName="/ppt/notesSlides/notesSlide2.xml" ContentType="application/vnd.openxmlformats-officedocument.presentationml.notesSlide+xml"/>
  <Override PartName="/ppt/notesSlides/notesSlide8.xml" ContentType="application/vnd.openxmlformats-officedocument.presentationml.notesSlide+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5.xml" ContentType="application/vnd.openxmlformats-officedocument.presentationml.notesSlide+xml"/>
  <Override PartName="/ppt/notesSlides/notesSlide17.xml" ContentType="application/vnd.openxmlformats-officedocument.presentationml.notesSlide+xml"/>
  <Override PartName="/ppt/notesSlides/notesSlide19.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slideLayouts/slideLayout3.xml" ContentType="application/vnd.openxmlformats-officedocument.presentationml.slideLayout+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3.xml" ContentType="application/vnd.openxmlformats-officedocument.presentationml.notesSlide+xml"/>
  <Override PartName="/ppt/notesSlides/notesSlide18.xml" ContentType="application/vnd.openxmlformats-officedocument.presentationml.notesSlide+xml"/>
  <Override PartName="/ppt/notesSlides/notesSlide30.xml" ContentType="application/vnd.openxmlformats-officedocument.presentationml.notesSlide+xml"/>
  <Override PartName="/ppt/notesSlides/notesSlide28.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9.xml" ContentType="application/vnd.openxmlformats-officedocument.presentationml.notesSlide+xml"/>
  <Override PartName="/ppt/notesSlides/notesSlide23.xml" ContentType="application/vnd.openxmlformats-officedocument.presentationml.notesSlide+xml"/>
  <Override PartName="/ppt/notesSlides/notesSlide25.xml" ContentType="application/vnd.openxmlformats-officedocument.presentationml.notesSlide+xml"/>
  <Override PartName="/ppt/notesSlides/notesSlide24.xml" ContentType="application/vnd.openxmlformats-officedocument.presentationml.notesSlide+xml"/>
  <Override PartName="/ppt/notesSlides/notesSlide27.xml" ContentType="application/vnd.openxmlformats-officedocument.presentationml.notesSlide+xml"/>
  <Override PartName="/ppt/notesSlides/notesSlide26.xml" ContentType="application/vnd.openxmlformats-officedocument.presentationml.notesSlide+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7"/>
  </p:notesMasterIdLst>
  <p:sldIdLst>
    <p:sldId id="256" r:id="rId2"/>
    <p:sldId id="304" r:id="rId3"/>
    <p:sldId id="305" r:id="rId4"/>
    <p:sldId id="296" r:id="rId5"/>
    <p:sldId id="378" r:id="rId6"/>
    <p:sldId id="359" r:id="rId7"/>
    <p:sldId id="351" r:id="rId8"/>
    <p:sldId id="290" r:id="rId9"/>
    <p:sldId id="337" r:id="rId10"/>
    <p:sldId id="352" r:id="rId11"/>
    <p:sldId id="353" r:id="rId12"/>
    <p:sldId id="354" r:id="rId13"/>
    <p:sldId id="355" r:id="rId14"/>
    <p:sldId id="356" r:id="rId15"/>
    <p:sldId id="377" r:id="rId16"/>
    <p:sldId id="357" r:id="rId17"/>
    <p:sldId id="358" r:id="rId18"/>
    <p:sldId id="361" r:id="rId19"/>
    <p:sldId id="360" r:id="rId20"/>
    <p:sldId id="362" r:id="rId21"/>
    <p:sldId id="363" r:id="rId22"/>
    <p:sldId id="364" r:id="rId23"/>
    <p:sldId id="365" r:id="rId24"/>
    <p:sldId id="366" r:id="rId25"/>
    <p:sldId id="367" r:id="rId26"/>
    <p:sldId id="368" r:id="rId27"/>
    <p:sldId id="369" r:id="rId28"/>
    <p:sldId id="370" r:id="rId29"/>
    <p:sldId id="372" r:id="rId30"/>
    <p:sldId id="373" r:id="rId31"/>
    <p:sldId id="374" r:id="rId32"/>
    <p:sldId id="376" r:id="rId33"/>
    <p:sldId id="349" r:id="rId34"/>
    <p:sldId id="289" r:id="rId35"/>
    <p:sldId id="278"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915" autoAdjust="0"/>
    <p:restoredTop sz="90000" autoAdjust="0"/>
  </p:normalViewPr>
  <p:slideViewPr>
    <p:cSldViewPr snapToGrid="0">
      <p:cViewPr varScale="1">
        <p:scale>
          <a:sx n="59" d="100"/>
          <a:sy n="59" d="100"/>
        </p:scale>
        <p:origin x="332"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ustomXml" Target="../customXml/item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45" Type="http://schemas.openxmlformats.org/officeDocument/2006/relationships/customXml" Target="../customXml/item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ustomXml" Target="../customXml/item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4DDD0B-1772-4282-94C5-4FC6CF67787D}" type="datetimeFigureOut">
              <a:rPr lang="en-US" smtClean="0"/>
              <a:t>10/31/2023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B7D29A-DFB8-4678-B622-8099042890B8}" type="slidenum">
              <a:rPr lang="en-US" smtClean="0"/>
              <a:t>‹#›</a:t>
            </a:fld>
            <a:endParaRPr lang="en-US"/>
          </a:p>
        </p:txBody>
      </p:sp>
    </p:spTree>
    <p:extLst>
      <p:ext uri="{BB962C8B-B14F-4D97-AF65-F5344CB8AC3E}">
        <p14:creationId xmlns:p14="http://schemas.microsoft.com/office/powerpoint/2010/main" val="1603618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a:t>
            </a:fld>
            <a:endParaRPr lang="en-US"/>
          </a:p>
        </p:txBody>
      </p:sp>
    </p:spTree>
    <p:extLst>
      <p:ext uri="{BB962C8B-B14F-4D97-AF65-F5344CB8AC3E}">
        <p14:creationId xmlns:p14="http://schemas.microsoft.com/office/powerpoint/2010/main" val="12551982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10</a:t>
            </a:fld>
            <a:endParaRPr lang="en-US"/>
          </a:p>
        </p:txBody>
      </p:sp>
    </p:spTree>
    <p:extLst>
      <p:ext uri="{BB962C8B-B14F-4D97-AF65-F5344CB8AC3E}">
        <p14:creationId xmlns:p14="http://schemas.microsoft.com/office/powerpoint/2010/main" val="4372940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11</a:t>
            </a:fld>
            <a:endParaRPr lang="en-US"/>
          </a:p>
        </p:txBody>
      </p:sp>
    </p:spTree>
    <p:extLst>
      <p:ext uri="{BB962C8B-B14F-4D97-AF65-F5344CB8AC3E}">
        <p14:creationId xmlns:p14="http://schemas.microsoft.com/office/powerpoint/2010/main" val="18106884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12</a:t>
            </a:fld>
            <a:endParaRPr lang="en-US"/>
          </a:p>
        </p:txBody>
      </p:sp>
    </p:spTree>
    <p:extLst>
      <p:ext uri="{BB962C8B-B14F-4D97-AF65-F5344CB8AC3E}">
        <p14:creationId xmlns:p14="http://schemas.microsoft.com/office/powerpoint/2010/main" val="12605913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13</a:t>
            </a:fld>
            <a:endParaRPr lang="en-US"/>
          </a:p>
        </p:txBody>
      </p:sp>
    </p:spTree>
    <p:extLst>
      <p:ext uri="{BB962C8B-B14F-4D97-AF65-F5344CB8AC3E}">
        <p14:creationId xmlns:p14="http://schemas.microsoft.com/office/powerpoint/2010/main" val="15086765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14</a:t>
            </a:fld>
            <a:endParaRPr lang="en-US"/>
          </a:p>
        </p:txBody>
      </p:sp>
    </p:spTree>
    <p:extLst>
      <p:ext uri="{BB962C8B-B14F-4D97-AF65-F5344CB8AC3E}">
        <p14:creationId xmlns:p14="http://schemas.microsoft.com/office/powerpoint/2010/main" val="29774898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15</a:t>
            </a:fld>
            <a:endParaRPr lang="en-US"/>
          </a:p>
        </p:txBody>
      </p:sp>
    </p:spTree>
    <p:extLst>
      <p:ext uri="{BB962C8B-B14F-4D97-AF65-F5344CB8AC3E}">
        <p14:creationId xmlns:p14="http://schemas.microsoft.com/office/powerpoint/2010/main" val="12052722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16</a:t>
            </a:fld>
            <a:endParaRPr lang="en-US"/>
          </a:p>
        </p:txBody>
      </p:sp>
    </p:spTree>
    <p:extLst>
      <p:ext uri="{BB962C8B-B14F-4D97-AF65-F5344CB8AC3E}">
        <p14:creationId xmlns:p14="http://schemas.microsoft.com/office/powerpoint/2010/main" val="40363551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17</a:t>
            </a:fld>
            <a:endParaRPr lang="en-US"/>
          </a:p>
        </p:txBody>
      </p:sp>
    </p:spTree>
    <p:extLst>
      <p:ext uri="{BB962C8B-B14F-4D97-AF65-F5344CB8AC3E}">
        <p14:creationId xmlns:p14="http://schemas.microsoft.com/office/powerpoint/2010/main" val="22935107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18</a:t>
            </a:fld>
            <a:endParaRPr lang="en-US"/>
          </a:p>
        </p:txBody>
      </p:sp>
    </p:spTree>
    <p:extLst>
      <p:ext uri="{BB962C8B-B14F-4D97-AF65-F5344CB8AC3E}">
        <p14:creationId xmlns:p14="http://schemas.microsoft.com/office/powerpoint/2010/main" val="21310526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19</a:t>
            </a:fld>
            <a:endParaRPr lang="en-US"/>
          </a:p>
        </p:txBody>
      </p:sp>
    </p:spTree>
    <p:extLst>
      <p:ext uri="{BB962C8B-B14F-4D97-AF65-F5344CB8AC3E}">
        <p14:creationId xmlns:p14="http://schemas.microsoft.com/office/powerpoint/2010/main" val="8565416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a:t>
            </a:fld>
            <a:endParaRPr lang="en-US"/>
          </a:p>
        </p:txBody>
      </p:sp>
    </p:spTree>
    <p:extLst>
      <p:ext uri="{BB962C8B-B14F-4D97-AF65-F5344CB8AC3E}">
        <p14:creationId xmlns:p14="http://schemas.microsoft.com/office/powerpoint/2010/main" val="13680985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20</a:t>
            </a:fld>
            <a:endParaRPr lang="en-US"/>
          </a:p>
        </p:txBody>
      </p:sp>
    </p:spTree>
    <p:extLst>
      <p:ext uri="{BB962C8B-B14F-4D97-AF65-F5344CB8AC3E}">
        <p14:creationId xmlns:p14="http://schemas.microsoft.com/office/powerpoint/2010/main" val="8111398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21</a:t>
            </a:fld>
            <a:endParaRPr lang="en-US"/>
          </a:p>
        </p:txBody>
      </p:sp>
    </p:spTree>
    <p:extLst>
      <p:ext uri="{BB962C8B-B14F-4D97-AF65-F5344CB8AC3E}">
        <p14:creationId xmlns:p14="http://schemas.microsoft.com/office/powerpoint/2010/main" val="42545255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22</a:t>
            </a:fld>
            <a:endParaRPr lang="en-US"/>
          </a:p>
        </p:txBody>
      </p:sp>
    </p:spTree>
    <p:extLst>
      <p:ext uri="{BB962C8B-B14F-4D97-AF65-F5344CB8AC3E}">
        <p14:creationId xmlns:p14="http://schemas.microsoft.com/office/powerpoint/2010/main" val="27458715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23</a:t>
            </a:fld>
            <a:endParaRPr lang="en-US"/>
          </a:p>
        </p:txBody>
      </p:sp>
    </p:spTree>
    <p:extLst>
      <p:ext uri="{BB962C8B-B14F-4D97-AF65-F5344CB8AC3E}">
        <p14:creationId xmlns:p14="http://schemas.microsoft.com/office/powerpoint/2010/main" val="32936208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24</a:t>
            </a:fld>
            <a:endParaRPr lang="en-US"/>
          </a:p>
        </p:txBody>
      </p:sp>
    </p:spTree>
    <p:extLst>
      <p:ext uri="{BB962C8B-B14F-4D97-AF65-F5344CB8AC3E}">
        <p14:creationId xmlns:p14="http://schemas.microsoft.com/office/powerpoint/2010/main" val="42142413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25</a:t>
            </a:fld>
            <a:endParaRPr lang="en-US"/>
          </a:p>
        </p:txBody>
      </p:sp>
    </p:spTree>
    <p:extLst>
      <p:ext uri="{BB962C8B-B14F-4D97-AF65-F5344CB8AC3E}">
        <p14:creationId xmlns:p14="http://schemas.microsoft.com/office/powerpoint/2010/main" val="136352571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26</a:t>
            </a:fld>
            <a:endParaRPr lang="en-US"/>
          </a:p>
        </p:txBody>
      </p:sp>
    </p:spTree>
    <p:extLst>
      <p:ext uri="{BB962C8B-B14F-4D97-AF65-F5344CB8AC3E}">
        <p14:creationId xmlns:p14="http://schemas.microsoft.com/office/powerpoint/2010/main" val="160020256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27</a:t>
            </a:fld>
            <a:endParaRPr lang="en-US"/>
          </a:p>
        </p:txBody>
      </p:sp>
    </p:spTree>
    <p:extLst>
      <p:ext uri="{BB962C8B-B14F-4D97-AF65-F5344CB8AC3E}">
        <p14:creationId xmlns:p14="http://schemas.microsoft.com/office/powerpoint/2010/main" val="272383406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28</a:t>
            </a:fld>
            <a:endParaRPr lang="en-US"/>
          </a:p>
        </p:txBody>
      </p:sp>
    </p:spTree>
    <p:extLst>
      <p:ext uri="{BB962C8B-B14F-4D97-AF65-F5344CB8AC3E}">
        <p14:creationId xmlns:p14="http://schemas.microsoft.com/office/powerpoint/2010/main" val="27982273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29</a:t>
            </a:fld>
            <a:endParaRPr lang="en-US"/>
          </a:p>
        </p:txBody>
      </p:sp>
    </p:spTree>
    <p:extLst>
      <p:ext uri="{BB962C8B-B14F-4D97-AF65-F5344CB8AC3E}">
        <p14:creationId xmlns:p14="http://schemas.microsoft.com/office/powerpoint/2010/main" val="6987530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a:t>
            </a:fld>
            <a:endParaRPr lang="en-US"/>
          </a:p>
        </p:txBody>
      </p:sp>
    </p:spTree>
    <p:extLst>
      <p:ext uri="{BB962C8B-B14F-4D97-AF65-F5344CB8AC3E}">
        <p14:creationId xmlns:p14="http://schemas.microsoft.com/office/powerpoint/2010/main" val="256318612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30</a:t>
            </a:fld>
            <a:endParaRPr lang="en-US"/>
          </a:p>
        </p:txBody>
      </p:sp>
    </p:spTree>
    <p:extLst>
      <p:ext uri="{BB962C8B-B14F-4D97-AF65-F5344CB8AC3E}">
        <p14:creationId xmlns:p14="http://schemas.microsoft.com/office/powerpoint/2010/main" val="109407200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31</a:t>
            </a:fld>
            <a:endParaRPr lang="en-US"/>
          </a:p>
        </p:txBody>
      </p:sp>
    </p:spTree>
    <p:extLst>
      <p:ext uri="{BB962C8B-B14F-4D97-AF65-F5344CB8AC3E}">
        <p14:creationId xmlns:p14="http://schemas.microsoft.com/office/powerpoint/2010/main" val="218164920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32</a:t>
            </a:fld>
            <a:endParaRPr lang="en-US"/>
          </a:p>
        </p:txBody>
      </p:sp>
    </p:spTree>
    <p:extLst>
      <p:ext uri="{BB962C8B-B14F-4D97-AF65-F5344CB8AC3E}">
        <p14:creationId xmlns:p14="http://schemas.microsoft.com/office/powerpoint/2010/main" val="104819380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33</a:t>
            </a:fld>
            <a:endParaRPr lang="en-US"/>
          </a:p>
        </p:txBody>
      </p:sp>
    </p:spTree>
    <p:extLst>
      <p:ext uri="{BB962C8B-B14F-4D97-AF65-F5344CB8AC3E}">
        <p14:creationId xmlns:p14="http://schemas.microsoft.com/office/powerpoint/2010/main" val="40200492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34</a:t>
            </a:fld>
            <a:endParaRPr lang="en-US"/>
          </a:p>
        </p:txBody>
      </p:sp>
    </p:spTree>
    <p:extLst>
      <p:ext uri="{BB962C8B-B14F-4D97-AF65-F5344CB8AC3E}">
        <p14:creationId xmlns:p14="http://schemas.microsoft.com/office/powerpoint/2010/main" val="146452699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35</a:t>
            </a:fld>
            <a:endParaRPr lang="en-US"/>
          </a:p>
        </p:txBody>
      </p:sp>
    </p:spTree>
    <p:extLst>
      <p:ext uri="{BB962C8B-B14F-4D97-AF65-F5344CB8AC3E}">
        <p14:creationId xmlns:p14="http://schemas.microsoft.com/office/powerpoint/2010/main" val="29700000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4</a:t>
            </a:fld>
            <a:endParaRPr lang="en-US"/>
          </a:p>
        </p:txBody>
      </p:sp>
    </p:spTree>
    <p:extLst>
      <p:ext uri="{BB962C8B-B14F-4D97-AF65-F5344CB8AC3E}">
        <p14:creationId xmlns:p14="http://schemas.microsoft.com/office/powerpoint/2010/main" val="3806974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5</a:t>
            </a:fld>
            <a:endParaRPr lang="en-US"/>
          </a:p>
        </p:txBody>
      </p:sp>
    </p:spTree>
    <p:extLst>
      <p:ext uri="{BB962C8B-B14F-4D97-AF65-F5344CB8AC3E}">
        <p14:creationId xmlns:p14="http://schemas.microsoft.com/office/powerpoint/2010/main" val="809968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6</a:t>
            </a:fld>
            <a:endParaRPr lang="en-US"/>
          </a:p>
        </p:txBody>
      </p:sp>
    </p:spTree>
    <p:extLst>
      <p:ext uri="{BB962C8B-B14F-4D97-AF65-F5344CB8AC3E}">
        <p14:creationId xmlns:p14="http://schemas.microsoft.com/office/powerpoint/2010/main" val="18262038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7</a:t>
            </a:fld>
            <a:endParaRPr lang="en-US"/>
          </a:p>
        </p:txBody>
      </p:sp>
    </p:spTree>
    <p:extLst>
      <p:ext uri="{BB962C8B-B14F-4D97-AF65-F5344CB8AC3E}">
        <p14:creationId xmlns:p14="http://schemas.microsoft.com/office/powerpoint/2010/main" val="9047593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8</a:t>
            </a:fld>
            <a:endParaRPr lang="en-US"/>
          </a:p>
        </p:txBody>
      </p:sp>
    </p:spTree>
    <p:extLst>
      <p:ext uri="{BB962C8B-B14F-4D97-AF65-F5344CB8AC3E}">
        <p14:creationId xmlns:p14="http://schemas.microsoft.com/office/powerpoint/2010/main" val="17914414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9</a:t>
            </a:fld>
            <a:endParaRPr lang="en-US"/>
          </a:p>
        </p:txBody>
      </p:sp>
    </p:spTree>
    <p:extLst>
      <p:ext uri="{BB962C8B-B14F-4D97-AF65-F5344CB8AC3E}">
        <p14:creationId xmlns:p14="http://schemas.microsoft.com/office/powerpoint/2010/main" val="19709700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D551FCFD-DD72-4BFA-B1FB-A69F7243ADBE}"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4386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33217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2204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158075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551FCFD-DD72-4BFA-B1FB-A69F7243ADBE}"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5232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51FCFD-DD72-4BFA-B1FB-A69F7243ADBE}" type="datetimeFigureOut">
              <a:rPr lang="en-US" smtClean="0"/>
              <a:t>10/31/2023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168760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551FCFD-DD72-4BFA-B1FB-A69F7243ADBE}" type="datetimeFigureOut">
              <a:rPr lang="en-US" smtClean="0"/>
              <a:t>10/31/2023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369725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51FCFD-DD72-4BFA-B1FB-A69F7243ADBE}" type="datetimeFigureOut">
              <a:rPr lang="en-US" smtClean="0"/>
              <a:t>10/31/2023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150196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51FCFD-DD72-4BFA-B1FB-A69F7243ADBE}" type="datetimeFigureOut">
              <a:rPr lang="en-US" smtClean="0"/>
              <a:t>10/31/2023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939475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10/31/2023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049236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10/31/2023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6854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551FCFD-DD72-4BFA-B1FB-A69F7243ADBE}" type="datetimeFigureOut">
              <a:rPr lang="en-US" smtClean="0"/>
              <a:t>10/31/2023</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8D4178C-AAE9-4158-85B0-851431566643}"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2533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8" Type="http://schemas.openxmlformats.org/officeDocument/2006/relationships/image" Target="../media/image16.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8" Type="http://schemas.openxmlformats.org/officeDocument/2006/relationships/image" Target="../media/image17.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8" Type="http://schemas.openxmlformats.org/officeDocument/2006/relationships/image" Target="../media/image17.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notesSlide" Target="../notesSlides/notesSlide15.xml"/><Relationship Id="rId7"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video" Target="https://www.youtube.com/embed/Fceik3nGkxM?feature=oembed" TargetMode="Externa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19.jpeg"/></Relationships>
</file>

<file path=ppt/slides/_rels/slide16.xml.rels><?xml version="1.0" encoding="UTF-8" standalone="yes"?>
<Relationships xmlns="http://schemas.openxmlformats.org/package/2006/relationships"><Relationship Id="rId8" Type="http://schemas.openxmlformats.org/officeDocument/2006/relationships/image" Target="../media/image20.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8" Type="http://schemas.openxmlformats.org/officeDocument/2006/relationships/image" Target="../media/image20.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8" Type="http://schemas.openxmlformats.org/officeDocument/2006/relationships/image" Target="../media/image20.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8" Type="http://schemas.openxmlformats.org/officeDocument/2006/relationships/image" Target="../media/image20.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8" Type="http://schemas.openxmlformats.org/officeDocument/2006/relationships/image" Target="../media/image20.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2.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3.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4.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5.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6.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7.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8.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9.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8" Type="http://schemas.openxmlformats.org/officeDocument/2006/relationships/image" Target="../media/image9.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0.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1.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2.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3.xml.rels><?xml version="1.0" encoding="UTF-8" standalone="yes"?>
<Relationships xmlns="http://schemas.openxmlformats.org/package/2006/relationships"><Relationship Id="rId8" Type="http://schemas.openxmlformats.org/officeDocument/2006/relationships/image" Target="../media/image21.jfif"/><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4.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4.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notesSlide" Target="../notesSlides/notesSlide4.xml"/><Relationship Id="rId7"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video" Target="https://www.youtube.com/embed/Ln7hAI5fN7c?si=vt_lBRRYbtQYyrKl" TargetMode="Externa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10.png"/></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notesSlide" Target="../notesSlides/notesSlide5.xml"/><Relationship Id="rId7"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video" Target="https://www.youtube.com/embed/cAZnzpoRBzc?feature=oembed" TargetMode="Externa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11.jpeg"/></Relationships>
</file>

<file path=ppt/slides/_rels/slide6.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notesSlide" Target="../notesSlides/notesSlide6.xml"/><Relationship Id="rId7"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video" Target="https://www.youtube.com/embed/M4KxjkHqn4o?feature=oembed" TargetMode="Externa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12.jpeg"/></Relationships>
</file>

<file path=ppt/slides/_rels/slide7.xml.rels><?xml version="1.0" encoding="UTF-8" standalone="yes"?>
<Relationships xmlns="http://schemas.openxmlformats.org/package/2006/relationships"><Relationship Id="rId8" Type="http://schemas.openxmlformats.org/officeDocument/2006/relationships/image" Target="../media/image13.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sz="3500" dirty="0">
                <a:latin typeface="Times New Roman" panose="02020603050405020304" pitchFamily="18" charset="0"/>
                <a:cs typeface="Times New Roman" panose="02020603050405020304" pitchFamily="18" charset="0"/>
              </a:rPr>
              <a:t>Jean </a:t>
            </a:r>
            <a:r>
              <a:rPr lang="en-US" sz="3500" dirty="0" err="1">
                <a:latin typeface="Times New Roman" panose="02020603050405020304" pitchFamily="18" charset="0"/>
                <a:cs typeface="Times New Roman" panose="02020603050405020304" pitchFamily="18" charset="0"/>
              </a:rPr>
              <a:t>monnet</a:t>
            </a:r>
            <a:r>
              <a:rPr lang="en-US" sz="3500" dirty="0">
                <a:latin typeface="Times New Roman" panose="02020603050405020304" pitchFamily="18" charset="0"/>
                <a:cs typeface="Times New Roman" panose="02020603050405020304" pitchFamily="18" charset="0"/>
              </a:rPr>
              <a:t> module  – Doha courses on European union law – </a:t>
            </a:r>
            <a:r>
              <a:rPr lang="en-US" sz="3500">
                <a:latin typeface="Times New Roman" panose="02020603050405020304" pitchFamily="18" charset="0"/>
                <a:cs typeface="Times New Roman" panose="02020603050405020304" pitchFamily="18" charset="0"/>
              </a:rPr>
              <a:t>Fall </a:t>
            </a:r>
            <a:r>
              <a:rPr lang="en-US" sz="3500" smtClean="0">
                <a:latin typeface="Times New Roman" panose="02020603050405020304" pitchFamily="18" charset="0"/>
                <a:cs typeface="Times New Roman" panose="02020603050405020304" pitchFamily="18" charset="0"/>
              </a:rPr>
              <a:t>202</a:t>
            </a:r>
            <a:r>
              <a:rPr lang="en-US" sz="3500" dirty="0">
                <a:latin typeface="Times New Roman" panose="02020603050405020304" pitchFamily="18" charset="0"/>
                <a:cs typeface="Times New Roman" panose="02020603050405020304" pitchFamily="18" charset="0"/>
              </a:rPr>
              <a:t>3</a:t>
            </a:r>
            <a:br>
              <a:rPr lang="en-US" sz="3500" dirty="0">
                <a:latin typeface="Times New Roman" panose="02020603050405020304" pitchFamily="18" charset="0"/>
                <a:cs typeface="Times New Roman" panose="02020603050405020304" pitchFamily="18" charset="0"/>
              </a:rPr>
            </a:br>
            <a:r>
              <a:rPr lang="en-US" sz="3500" dirty="0">
                <a:latin typeface="Times New Roman" panose="02020603050405020304" pitchFamily="18" charset="0"/>
                <a:cs typeface="Times New Roman" panose="02020603050405020304" pitchFamily="18" charset="0"/>
              </a:rPr>
              <a:t>Dr. Ioannis Konstantinidis</a:t>
            </a:r>
          </a:p>
        </p:txBody>
      </p:sp>
      <p:pic>
        <p:nvPicPr>
          <p:cNvPr id="4" name="Picture 3"/>
          <p:cNvPicPr>
            <a:picLocks noChangeAspect="1"/>
          </p:cNvPicPr>
          <p:nvPr/>
        </p:nvPicPr>
        <p:blipFill>
          <a:blip r:embed="rId3"/>
          <a:stretch>
            <a:fillRect/>
          </a:stretch>
        </p:blipFill>
        <p:spPr>
          <a:xfrm>
            <a:off x="8489373" y="5033640"/>
            <a:ext cx="2758112" cy="742942"/>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25975566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The drafting and structure of the EU Charter</a:t>
            </a:r>
          </a:p>
        </p:txBody>
      </p:sp>
      <p:sp>
        <p:nvSpPr>
          <p:cNvPr id="2" name="Content Placeholder 1"/>
          <p:cNvSpPr>
            <a:spLocks noGrp="1"/>
          </p:cNvSpPr>
          <p:nvPr>
            <p:ph idx="1"/>
          </p:nvPr>
        </p:nvSpPr>
        <p:spPr>
          <a:xfrm>
            <a:off x="1024127" y="2286000"/>
            <a:ext cx="6148342" cy="3874204"/>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The Cologne EU Council of 1999 and Its Conclusions </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Body in charge of drafting the EU Charter:</a:t>
            </a:r>
          </a:p>
          <a:p>
            <a:pPr marL="128016" lvl="1" indent="0">
              <a:lnSpc>
                <a:spcPct val="150000"/>
              </a:lnSpc>
              <a:buNone/>
            </a:pPr>
            <a:endParaRPr lang="en-US" sz="1700" dirty="0">
              <a:latin typeface="Times New Roman" panose="02020603050405020304" pitchFamily="18" charset="0"/>
              <a:cs typeface="Times New Roman" panose="02020603050405020304" pitchFamily="18" charset="0"/>
            </a:endParaRPr>
          </a:p>
          <a:p>
            <a:pPr lvl="2">
              <a:lnSpc>
                <a:spcPct val="150000"/>
              </a:lnSpc>
              <a:buBlip>
                <a:blip r:embed="rId4"/>
              </a:buBlip>
            </a:pPr>
            <a:r>
              <a:rPr lang="en-US" sz="1300" dirty="0">
                <a:latin typeface="Times New Roman" panose="02020603050405020304" pitchFamily="18" charset="0"/>
                <a:cs typeface="Times New Roman" panose="02020603050405020304" pitchFamily="18" charset="0"/>
              </a:rPr>
              <a:t>A. Representatives of the heads of state and government </a:t>
            </a:r>
          </a:p>
          <a:p>
            <a:pPr lvl="2">
              <a:lnSpc>
                <a:spcPct val="150000"/>
              </a:lnSpc>
              <a:buBlip>
                <a:blip r:embed="rId4"/>
              </a:buBlip>
            </a:pPr>
            <a:r>
              <a:rPr lang="en-US" sz="1300" dirty="0">
                <a:latin typeface="Times New Roman" panose="02020603050405020304" pitchFamily="18" charset="0"/>
                <a:cs typeface="Times New Roman" panose="02020603050405020304" pitchFamily="18" charset="0"/>
              </a:rPr>
              <a:t> B. President of the Commission</a:t>
            </a:r>
          </a:p>
          <a:p>
            <a:pPr lvl="2">
              <a:lnSpc>
                <a:spcPct val="150000"/>
              </a:lnSpc>
              <a:buBlip>
                <a:blip r:embed="rId4"/>
              </a:buBlip>
            </a:pPr>
            <a:r>
              <a:rPr lang="en-US" sz="1300" dirty="0">
                <a:latin typeface="Times New Roman" panose="02020603050405020304" pitchFamily="18" charset="0"/>
                <a:cs typeface="Times New Roman" panose="02020603050405020304" pitchFamily="18" charset="0"/>
              </a:rPr>
              <a:t> C. Representatives of national parliaments </a:t>
            </a:r>
          </a:p>
          <a:p>
            <a:pPr lvl="2">
              <a:lnSpc>
                <a:spcPct val="150000"/>
              </a:lnSpc>
              <a:buBlip>
                <a:blip r:embed="rId4"/>
              </a:buBlip>
            </a:pPr>
            <a:r>
              <a:rPr lang="en-US" sz="1300" dirty="0">
                <a:latin typeface="Times New Roman" panose="02020603050405020304" pitchFamily="18" charset="0"/>
                <a:cs typeface="Times New Roman" panose="02020603050405020304" pitchFamily="18" charset="0"/>
              </a:rPr>
              <a:t> D. Members of the European Parliament</a:t>
            </a: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96C3483C-E83E-6743-B2D4-DA825821B1AD}"/>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380867" y="3158941"/>
            <a:ext cx="2432205" cy="243220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026151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The drafting and structure of the EU Charter</a:t>
            </a:r>
          </a:p>
        </p:txBody>
      </p:sp>
      <p:sp>
        <p:nvSpPr>
          <p:cNvPr id="2" name="Content Placeholder 1"/>
          <p:cNvSpPr>
            <a:spLocks noGrp="1"/>
          </p:cNvSpPr>
          <p:nvPr>
            <p:ph idx="1"/>
          </p:nvPr>
        </p:nvSpPr>
        <p:spPr>
          <a:xfrm>
            <a:off x="1024127" y="2286000"/>
            <a:ext cx="6148342" cy="3874204"/>
          </a:xfrm>
        </p:spPr>
        <p:txBody>
          <a:bodyPr>
            <a:normAutofit fontScale="85000" lnSpcReduction="1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The Cologne EU Council of 1999 and Its Conclusions </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Treaty drafting novelty?</a:t>
            </a:r>
          </a:p>
          <a:p>
            <a:pPr marL="128016" lvl="1" indent="0">
              <a:lnSpc>
                <a:spcPct val="150000"/>
              </a:lnSpc>
              <a:buNone/>
            </a:pPr>
            <a:endParaRPr lang="en-US" sz="1700"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Normally international treaties are drafted and negotiated by representatives of national governments and are then presented to national parliaments for ratification </a:t>
            </a:r>
          </a:p>
          <a:p>
            <a:pPr marL="128016" lvl="1" indent="0">
              <a:lnSpc>
                <a:spcPct val="150000"/>
              </a:lnSpc>
              <a:buNone/>
            </a:pPr>
            <a:endParaRPr lang="en-US" sz="1700"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Given the fundamental importance of the document to be drafted, the Member States decided to include in the discussions representatives of directly elected parliaments hence </a:t>
            </a:r>
            <a:r>
              <a:rPr lang="en-US" sz="1700" b="1" dirty="0">
                <a:latin typeface="Times New Roman" panose="02020603050405020304" pitchFamily="18" charset="0"/>
                <a:cs typeface="Times New Roman" panose="02020603050405020304" pitchFamily="18" charset="0"/>
              </a:rPr>
              <a:t>enhancing the democratic credentials of the drafting body </a:t>
            </a:r>
          </a:p>
          <a:p>
            <a:pPr lvl="1">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D7ECF03B-7D52-0140-93CA-6DD45D58DFB3}"/>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324811" y="3674185"/>
            <a:ext cx="2911064" cy="163747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6130745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The drafting and structure of the EU Charter</a:t>
            </a:r>
          </a:p>
        </p:txBody>
      </p:sp>
      <p:sp>
        <p:nvSpPr>
          <p:cNvPr id="2" name="Content Placeholder 1"/>
          <p:cNvSpPr>
            <a:spLocks noGrp="1"/>
          </p:cNvSpPr>
          <p:nvPr>
            <p:ph idx="1"/>
          </p:nvPr>
        </p:nvSpPr>
        <p:spPr>
          <a:xfrm>
            <a:off x="1024127" y="2286000"/>
            <a:ext cx="6148342" cy="3874204"/>
          </a:xfrm>
        </p:spPr>
        <p:txBody>
          <a:bodyPr>
            <a:normAutofit fontScale="92500" lnSpcReduction="1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The Tampere EU Council of 1999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15 representatives of the heads of state or government of the Member States</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1 representative of the Commission</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16 representatives of the European Parliament </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30 representatives of the national parliaments (two for each Member State)</a:t>
            </a:r>
          </a:p>
          <a:p>
            <a:pPr lvl="1">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C756D518-32D9-AB48-B048-94161F92BD47}"/>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324811" y="3674185"/>
            <a:ext cx="2911064" cy="163747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5135703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The drafting and structure of the EU Charter</a:t>
            </a:r>
          </a:p>
        </p:txBody>
      </p:sp>
      <p:sp>
        <p:nvSpPr>
          <p:cNvPr id="2" name="Content Placeholder 1"/>
          <p:cNvSpPr>
            <a:spLocks noGrp="1"/>
          </p:cNvSpPr>
          <p:nvPr>
            <p:ph idx="1"/>
          </p:nvPr>
        </p:nvSpPr>
        <p:spPr>
          <a:xfrm>
            <a:off x="1024127" y="2286000"/>
            <a:ext cx="6148342" cy="3874204"/>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Negotiations Leading to the Adoption of the EU Charter</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Democratic legitimacy: all documents were made public and placed on the internet</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 Acceding Member States as well as non-governmental organizations (NGOs) were allowed to participate </a:t>
            </a: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A52B986A-7249-8C48-BFF2-5F15F13C8F76}"/>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952970" y="3343275"/>
            <a:ext cx="3522119" cy="19782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396846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The drafting and structure of the EU Charter</a:t>
            </a:r>
          </a:p>
        </p:txBody>
      </p:sp>
      <p:sp>
        <p:nvSpPr>
          <p:cNvPr id="2" name="Content Placeholder 1"/>
          <p:cNvSpPr>
            <a:spLocks noGrp="1"/>
          </p:cNvSpPr>
          <p:nvPr>
            <p:ph idx="1"/>
          </p:nvPr>
        </p:nvSpPr>
        <p:spPr>
          <a:xfrm>
            <a:off x="1024127" y="2286000"/>
            <a:ext cx="6148342" cy="3874204"/>
          </a:xfrm>
        </p:spPr>
        <p:txBody>
          <a:bodyPr>
            <a:normAutofit fontScale="85000" lnSpcReduction="2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Negotiations Leading to the Adoption of the EU Charter</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10 months to draft the EU Charter</a:t>
            </a:r>
          </a:p>
          <a:p>
            <a:pPr marL="0" indent="0">
              <a:lnSpc>
                <a:spcPct val="150000"/>
              </a:lnSpc>
              <a:buNone/>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It was proclaimed by the European Parliament, the Commission and the Council on 7 December 2000 in Nice (France)</a:t>
            </a:r>
          </a:p>
          <a:p>
            <a:pPr marL="0" indent="0">
              <a:lnSpc>
                <a:spcPct val="150000"/>
              </a:lnSpc>
              <a:buNone/>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Initially, the EU Charter was not legally binding – Issue settled by the Treaty of Lisbon (Article 6(1))</a:t>
            </a: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F6AEB4A5-8BB6-B148-B764-372CED077D85}"/>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373974" y="3556163"/>
            <a:ext cx="2841157" cy="187351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6336531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4">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6"/>
          <a:stretch>
            <a:fillRect/>
          </a:stretch>
        </p:blipFill>
        <p:spPr>
          <a:xfrm>
            <a:off x="8503543" y="3158941"/>
            <a:ext cx="1597290" cy="493819"/>
          </a:xfrm>
          <a:prstGeom prst="rect">
            <a:avLst/>
          </a:prstGeom>
        </p:spPr>
      </p:pic>
      <p:pic>
        <p:nvPicPr>
          <p:cNvPr id="7" name="Picture 6"/>
          <p:cNvPicPr>
            <a:picLocks noChangeAspect="1"/>
          </p:cNvPicPr>
          <p:nvPr/>
        </p:nvPicPr>
        <p:blipFill>
          <a:blip r:embed="rId7"/>
          <a:stretch>
            <a:fillRect/>
          </a:stretch>
        </p:blipFill>
        <p:spPr>
          <a:xfrm>
            <a:off x="8399370" y="4492922"/>
            <a:ext cx="1597290" cy="493819"/>
          </a:xfrm>
          <a:prstGeom prst="rect">
            <a:avLst/>
          </a:prstGeom>
        </p:spPr>
      </p:pic>
      <p:pic>
        <p:nvPicPr>
          <p:cNvPr id="8" name="Picture 7"/>
          <p:cNvPicPr>
            <a:picLocks noChangeAspect="1"/>
          </p:cNvPicPr>
          <p:nvPr/>
        </p:nvPicPr>
        <p:blipFill>
          <a:blip r:embed="rId8"/>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The drafting and structure of the EU Charter</a:t>
            </a:r>
          </a:p>
        </p:txBody>
      </p:sp>
      <p:pic>
        <p:nvPicPr>
          <p:cNvPr id="12" name="Online Media 11">
            <a:hlinkClick r:id="" action="ppaction://media"/>
            <a:extLst>
              <a:ext uri="{FF2B5EF4-FFF2-40B4-BE49-F238E27FC236}">
                <a16:creationId xmlns:a16="http://schemas.microsoft.com/office/drawing/2014/main" id="{9FCB0D9D-8F9C-7204-0C16-612ACBD5B20D}"/>
              </a:ext>
            </a:extLst>
          </p:cNvPr>
          <p:cNvPicPr>
            <a:picLocks noRot="1" noChangeAspect="1"/>
          </p:cNvPicPr>
          <p:nvPr>
            <a:videoFile r:link="rId1"/>
          </p:nvPr>
        </p:nvPicPr>
        <p:blipFill>
          <a:blip r:embed="rId9"/>
          <a:stretch>
            <a:fillRect/>
          </a:stretch>
        </p:blipFill>
        <p:spPr>
          <a:xfrm>
            <a:off x="3033132" y="2583162"/>
            <a:ext cx="6188927" cy="3496744"/>
          </a:xfrm>
          <a:prstGeom prst="rect">
            <a:avLst/>
          </a:prstGeom>
        </p:spPr>
      </p:pic>
    </p:spTree>
    <p:extLst>
      <p:ext uri="{BB962C8B-B14F-4D97-AF65-F5344CB8AC3E}">
        <p14:creationId xmlns:p14="http://schemas.microsoft.com/office/powerpoint/2010/main" val="915282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1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12"/>
                </p:tgtEl>
              </p:cMediaNode>
            </p:video>
            <p:seq concurrent="1" nextAc="seek">
              <p:cTn id="8" restart="whenNotActive" fill="hold" evtFilter="cancelBubble" nodeType="interactiveSeq">
                <p:stCondLst>
                  <p:cond evt="onClick" delay="0">
                    <p:tgtEl>
                      <p:spTgt spid="1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12"/>
                                        </p:tgtEl>
                                      </p:cBhvr>
                                    </p:cmd>
                                  </p:childTnLst>
                                </p:cTn>
                              </p:par>
                            </p:childTnLst>
                          </p:cTn>
                        </p:par>
                      </p:childTnLst>
                    </p:cTn>
                  </p:par>
                </p:childTnLst>
              </p:cTn>
              <p:nextCondLst>
                <p:cond evt="onClick" delay="0">
                  <p:tgtEl>
                    <p:spTgt spid="12"/>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The drafting and structure of the EU Charter</a:t>
            </a:r>
          </a:p>
        </p:txBody>
      </p:sp>
      <p:sp>
        <p:nvSpPr>
          <p:cNvPr id="2" name="Content Placeholder 1"/>
          <p:cNvSpPr>
            <a:spLocks noGrp="1"/>
          </p:cNvSpPr>
          <p:nvPr>
            <p:ph idx="1"/>
          </p:nvPr>
        </p:nvSpPr>
        <p:spPr>
          <a:xfrm>
            <a:off x="1024127" y="2286000"/>
            <a:ext cx="6148342" cy="3874204"/>
          </a:xfrm>
        </p:spPr>
        <p:txBody>
          <a:bodyPr>
            <a:normAutofit fontScale="92500" lnSpcReduction="1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A Novel Structure?</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Departure from the traditional dichotomy of civil and political rights/economic and social rights</a:t>
            </a: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It approaches fundamental rights as an individual whole</a:t>
            </a:r>
          </a:p>
          <a:p>
            <a:pPr marL="0" indent="0">
              <a:lnSpc>
                <a:spcPct val="150000"/>
              </a:lnSpc>
              <a:buNone/>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EU Charter is divided into titles according to six fundamental values: dignity, freedom, equality, solidarity, citizens’ rights, and justice </a:t>
            </a: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8ED0C7AD-E2A9-2E4C-ADE2-F7D993DD0EA9}"/>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73367" y="3499343"/>
            <a:ext cx="2962507" cy="194414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2309138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The drafting and structure of the EU Charter</a:t>
            </a:r>
          </a:p>
        </p:txBody>
      </p:sp>
      <p:sp>
        <p:nvSpPr>
          <p:cNvPr id="2" name="Content Placeholder 1"/>
          <p:cNvSpPr>
            <a:spLocks noGrp="1"/>
          </p:cNvSpPr>
          <p:nvPr>
            <p:ph idx="1"/>
          </p:nvPr>
        </p:nvSpPr>
        <p:spPr>
          <a:xfrm>
            <a:off x="1024127" y="2286000"/>
            <a:ext cx="6148342" cy="3874204"/>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A Novel Structure?</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They are complemented by a preamble and the so-called horizontal provisions: </a:t>
            </a:r>
          </a:p>
          <a:p>
            <a:pPr marL="0" indent="0">
              <a:lnSpc>
                <a:spcPct val="150000"/>
              </a:lnSpc>
              <a:buNone/>
            </a:pPr>
            <a:endParaRPr lang="en-US" sz="1700"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300" dirty="0">
                <a:latin typeface="Times New Roman" panose="02020603050405020304" pitchFamily="18" charset="0"/>
                <a:cs typeface="Times New Roman" panose="02020603050405020304" pitchFamily="18" charset="0"/>
              </a:rPr>
              <a:t>General provisions (scope of application of the Charter), the legitimate grounds of limits on, and derogations from, Charter rights, as well as the relationship with the ECHR, national constitutions, and international human rights treaties</a:t>
            </a:r>
          </a:p>
          <a:p>
            <a:pPr lvl="1">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B5FA069B-DA14-BF48-8E9E-1FCD890B7A5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95916" y="3401010"/>
            <a:ext cx="2597305" cy="17127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2805149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6148342" cy="3874204"/>
          </a:xfrm>
        </p:spPr>
        <p:txBody>
          <a:bodyPr>
            <a:normAutofit/>
          </a:bodyPr>
          <a:lstStyle/>
          <a:p>
            <a:pPr>
              <a:lnSpc>
                <a:spcPct val="150000"/>
              </a:lnSpc>
              <a:buBlip>
                <a:blip r:embed="rId4"/>
              </a:buBlip>
            </a:pPr>
            <a:r>
              <a:rPr lang="el-GR" sz="2000" b="1" u="sng" dirty="0">
                <a:latin typeface="Times New Roman" panose="02020603050405020304" pitchFamily="18" charset="0"/>
                <a:cs typeface="Times New Roman" panose="02020603050405020304" pitchFamily="18" charset="0"/>
              </a:rPr>
              <a:t>Τ</a:t>
            </a:r>
            <a:r>
              <a:rPr lang="en-US" sz="2000" b="1" u="sng" dirty="0" err="1">
                <a:latin typeface="Times New Roman" panose="02020603050405020304" pitchFamily="18" charset="0"/>
                <a:cs typeface="Times New Roman" panose="02020603050405020304" pitchFamily="18" charset="0"/>
              </a:rPr>
              <a:t>itle</a:t>
            </a:r>
            <a:r>
              <a:rPr lang="en-US" sz="2000" b="1" u="sng" dirty="0">
                <a:latin typeface="Times New Roman" panose="02020603050405020304" pitchFamily="18" charset="0"/>
                <a:cs typeface="Times New Roman" panose="02020603050405020304" pitchFamily="18" charset="0"/>
              </a:rPr>
              <a:t> I: Dignity – Article 1-5</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Title I contains those rights </a:t>
            </a:r>
            <a:r>
              <a:rPr lang="en-US" sz="1700" b="1" dirty="0">
                <a:latin typeface="Times New Roman" panose="02020603050405020304" pitchFamily="18" charset="0"/>
                <a:cs typeface="Times New Roman" panose="02020603050405020304" pitchFamily="18" charset="0"/>
              </a:rPr>
              <a:t>which are essential to the enjoyment of any other right</a:t>
            </a:r>
            <a:r>
              <a:rPr lang="en-US" sz="1700" dirty="0">
                <a:latin typeface="Times New Roman" panose="02020603050405020304" pitchFamily="18" charset="0"/>
                <a:cs typeface="Times New Roman" panose="02020603050405020304" pitchFamily="18" charset="0"/>
              </a:rPr>
              <a:t>: the right to human dignity; the right to life; the right to the integrity of the person, </a:t>
            </a:r>
            <a:r>
              <a:rPr lang="en-US" sz="1700" b="1" dirty="0">
                <a:latin typeface="Times New Roman" panose="02020603050405020304" pitchFamily="18" charset="0"/>
                <a:cs typeface="Times New Roman" panose="02020603050405020304" pitchFamily="18" charset="0"/>
              </a:rPr>
              <a:t>which contains new generation rights such as the principle of informed consent in relation to medical intervention</a:t>
            </a:r>
            <a:r>
              <a:rPr lang="en-US" sz="1700" dirty="0">
                <a:latin typeface="Times New Roman" panose="02020603050405020304" pitchFamily="18" charset="0"/>
                <a:cs typeface="Times New Roman" panose="02020603050405020304" pitchFamily="18" charset="0"/>
              </a:rPr>
              <a:t>; the prohibition of torture and inhuman and degrading treatment; and the prohibition of slavery and forced labor </a:t>
            </a:r>
          </a:p>
          <a:p>
            <a:pPr marL="0" indent="0">
              <a:lnSpc>
                <a:spcPct val="150000"/>
              </a:lnSpc>
              <a:buNone/>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EA3AE6D9-C340-674C-A4D1-BEBEED00CEDC}"/>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73367" y="3499343"/>
            <a:ext cx="2962507" cy="194414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634333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6148342" cy="3874204"/>
          </a:xfrm>
        </p:spPr>
        <p:txBody>
          <a:bodyPr>
            <a:normAutofit/>
          </a:bodyPr>
          <a:lstStyle/>
          <a:p>
            <a:pPr>
              <a:lnSpc>
                <a:spcPct val="150000"/>
              </a:lnSpc>
              <a:buBlip>
                <a:blip r:embed="rId4"/>
              </a:buBlip>
            </a:pPr>
            <a:r>
              <a:rPr lang="el-GR" sz="2000" b="1" u="sng" dirty="0">
                <a:latin typeface="Times New Roman" panose="02020603050405020304" pitchFamily="18" charset="0"/>
                <a:cs typeface="Times New Roman" panose="02020603050405020304" pitchFamily="18" charset="0"/>
              </a:rPr>
              <a:t>Τ</a:t>
            </a:r>
            <a:r>
              <a:rPr lang="en-US" sz="2000" b="1" u="sng" dirty="0" err="1">
                <a:latin typeface="Times New Roman" panose="02020603050405020304" pitchFamily="18" charset="0"/>
                <a:cs typeface="Times New Roman" panose="02020603050405020304" pitchFamily="18" charset="0"/>
              </a:rPr>
              <a:t>itle</a:t>
            </a:r>
            <a:r>
              <a:rPr lang="en-US" sz="2000" b="1" u="sng" dirty="0">
                <a:latin typeface="Times New Roman" panose="02020603050405020304" pitchFamily="18" charset="0"/>
                <a:cs typeface="Times New Roman" panose="02020603050405020304" pitchFamily="18" charset="0"/>
              </a:rPr>
              <a:t> II: Freedom – Articles 6-19</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This title contains some of the traditional civil and political rights: right to liberty; the right to private life; the right to freedom of expression; the right to property</a:t>
            </a:r>
          </a:p>
          <a:p>
            <a:pPr>
              <a:lnSpc>
                <a:spcPct val="150000"/>
              </a:lnSpc>
              <a:buBlip>
                <a:blip r:embed="rId4"/>
              </a:buBlip>
            </a:pPr>
            <a:r>
              <a:rPr lang="en-US" sz="1700" b="1" dirty="0">
                <a:latin typeface="Times New Roman" panose="02020603050405020304" pitchFamily="18" charset="0"/>
                <a:cs typeface="Times New Roman" panose="02020603050405020304" pitchFamily="18" charset="0"/>
              </a:rPr>
              <a:t>Some new generation rights: the right to protection of personal data</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Some socio-economic rights, such as the right to work and the right to education </a:t>
            </a: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63299BEE-D4FA-804C-9F5A-D6CB4F3CEB15}"/>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73367" y="3499343"/>
            <a:ext cx="2962507" cy="194414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621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Course 2: The EU Charter of Fundamental Rights – Week 5</a:t>
            </a:r>
          </a:p>
        </p:txBody>
      </p:sp>
      <p:sp>
        <p:nvSpPr>
          <p:cNvPr id="2" name="Content Placeholder 1"/>
          <p:cNvSpPr>
            <a:spLocks noGrp="1"/>
          </p:cNvSpPr>
          <p:nvPr>
            <p:ph idx="1"/>
          </p:nvPr>
        </p:nvSpPr>
        <p:spPr>
          <a:xfrm>
            <a:off x="1024128" y="2286000"/>
            <a:ext cx="9300489" cy="3987478"/>
          </a:xfrm>
        </p:spPr>
        <p:txBody>
          <a:bodyPr>
            <a:normAutofit/>
          </a:bodyPr>
          <a:lstStyle/>
          <a:p>
            <a:pPr>
              <a:lnSpc>
                <a:spcPct val="150000"/>
              </a:lnSpc>
              <a:buBlip>
                <a:blip r:embed="rId4"/>
              </a:buBlip>
            </a:pPr>
            <a:r>
              <a:rPr lang="en-US" sz="2000" b="1" dirty="0">
                <a:latin typeface="Times New Roman" panose="02020603050405020304" pitchFamily="18" charset="0"/>
                <a:cs typeface="Times New Roman" panose="02020603050405020304" pitchFamily="18" charset="0"/>
              </a:rPr>
              <a:t>I. The Drafting and Structure of the Charter</a:t>
            </a:r>
          </a:p>
          <a:p>
            <a:pPr marL="0" indent="0">
              <a:lnSpc>
                <a:spcPct val="150000"/>
              </a:lnSpc>
              <a:buNone/>
            </a:pPr>
            <a:endParaRPr lang="en-US" sz="2000" b="1" dirty="0">
              <a:latin typeface="Times New Roman" panose="02020603050405020304" pitchFamily="18" charset="0"/>
              <a:cs typeface="Times New Roman" panose="02020603050405020304" pitchFamily="18" charset="0"/>
            </a:endParaRPr>
          </a:p>
          <a:p>
            <a:pPr>
              <a:lnSpc>
                <a:spcPct val="150000"/>
              </a:lnSpc>
              <a:buBlip>
                <a:blip r:embed="rId4"/>
              </a:buBlip>
            </a:pPr>
            <a:r>
              <a:rPr lang="en-US" sz="2000" b="1" dirty="0">
                <a:latin typeface="Times New Roman" panose="02020603050405020304" pitchFamily="18" charset="0"/>
                <a:cs typeface="Times New Roman" panose="02020603050405020304" pitchFamily="18" charset="0"/>
              </a:rPr>
              <a:t>II. The Substantive Provisions and the Scope of Application/Interpretation of the EU Charter</a:t>
            </a:r>
          </a:p>
          <a:p>
            <a:pPr>
              <a:lnSpc>
                <a:spcPct val="150000"/>
              </a:lnSpc>
              <a:buBlip>
                <a:blip r:embed="rId4"/>
              </a:buBlip>
            </a:pPr>
            <a:endParaRPr lang="en-US" sz="2000" b="1" dirty="0">
              <a:latin typeface="Times New Roman" panose="02020603050405020304" pitchFamily="18" charset="0"/>
              <a:cs typeface="Times New Roman" panose="02020603050405020304" pitchFamily="18" charset="0"/>
            </a:endParaRPr>
          </a:p>
          <a:p>
            <a:pPr>
              <a:lnSpc>
                <a:spcPct val="150000"/>
              </a:lnSpc>
              <a:buBlip>
                <a:blip r:embed="rId4"/>
              </a:buBlip>
            </a:pPr>
            <a:r>
              <a:rPr lang="en-US" sz="2000" b="1" dirty="0">
                <a:latin typeface="Times New Roman" panose="02020603050405020304" pitchFamily="18" charset="0"/>
                <a:cs typeface="Times New Roman" panose="02020603050405020304" pitchFamily="18" charset="0"/>
              </a:rPr>
              <a:t>III. Concluding Remarks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marL="128016" lvl="1" indent="0">
              <a:lnSpc>
                <a:spcPct val="150000"/>
              </a:lnSpc>
              <a:buNone/>
            </a:pPr>
            <a:endParaRPr lang="en-US" sz="1300" b="1" u="sng"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2000" b="1" u="sng" dirty="0">
              <a:latin typeface="Times New Roman" panose="02020603050405020304" pitchFamily="18" charset="0"/>
              <a:cs typeface="Times New Roman" panose="02020603050405020304" pitchFamily="18" charset="0"/>
            </a:endParaRPr>
          </a:p>
          <a:p>
            <a:pPr marL="0" indent="0" algn="l">
              <a:lnSpc>
                <a:spcPct val="150000"/>
              </a:lnSpc>
              <a:buNone/>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2933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circle(in)">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circle(in)">
                                      <p:cBhvr>
                                        <p:cTn id="17"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6148342" cy="3874204"/>
          </a:xfrm>
        </p:spPr>
        <p:txBody>
          <a:bodyPr>
            <a:normAutofit/>
          </a:bodyPr>
          <a:lstStyle/>
          <a:p>
            <a:pPr>
              <a:lnSpc>
                <a:spcPct val="150000"/>
              </a:lnSpc>
              <a:buBlip>
                <a:blip r:embed="rId4"/>
              </a:buBlip>
            </a:pPr>
            <a:r>
              <a:rPr lang="el-GR" sz="2000" b="1" u="sng" dirty="0">
                <a:latin typeface="Times New Roman" panose="02020603050405020304" pitchFamily="18" charset="0"/>
                <a:cs typeface="Times New Roman" panose="02020603050405020304" pitchFamily="18" charset="0"/>
              </a:rPr>
              <a:t>Τ</a:t>
            </a:r>
            <a:r>
              <a:rPr lang="en-US" sz="2000" b="1" u="sng" dirty="0" err="1">
                <a:latin typeface="Times New Roman" panose="02020603050405020304" pitchFamily="18" charset="0"/>
                <a:cs typeface="Times New Roman" panose="02020603050405020304" pitchFamily="18" charset="0"/>
              </a:rPr>
              <a:t>itle</a:t>
            </a:r>
            <a:r>
              <a:rPr lang="en-US" sz="2000" b="1" u="sng" dirty="0">
                <a:latin typeface="Times New Roman" panose="02020603050405020304" pitchFamily="18" charset="0"/>
                <a:cs typeface="Times New Roman" panose="02020603050405020304" pitchFamily="18" charset="0"/>
              </a:rPr>
              <a:t> II: Freedom – Articles 6-19</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Comment: It is interesting to note that despite the Charter’s ambitions to reflect a more contemporary take on rights, the right to freedom of thought and religion was not broadened explicitly to include the right not to hold a religious belief, as suggested by many NGOs </a:t>
            </a: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CA4D8650-33F5-9143-B3E3-46841011594E}"/>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73367" y="3499343"/>
            <a:ext cx="2962507" cy="194414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6690818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6148342" cy="3874204"/>
          </a:xfrm>
        </p:spPr>
        <p:txBody>
          <a:bodyPr>
            <a:normAutofit/>
          </a:bodyPr>
          <a:lstStyle/>
          <a:p>
            <a:pPr>
              <a:lnSpc>
                <a:spcPct val="150000"/>
              </a:lnSpc>
              <a:buBlip>
                <a:blip r:embed="rId4"/>
              </a:buBlip>
            </a:pPr>
            <a:r>
              <a:rPr lang="el-GR" sz="2000" b="1" u="sng" dirty="0">
                <a:latin typeface="Times New Roman" panose="02020603050405020304" pitchFamily="18" charset="0"/>
                <a:cs typeface="Times New Roman" panose="02020603050405020304" pitchFamily="18" charset="0"/>
              </a:rPr>
              <a:t>Τ</a:t>
            </a:r>
            <a:r>
              <a:rPr lang="en-US" sz="2000" b="1" u="sng" dirty="0" err="1">
                <a:latin typeface="Times New Roman" panose="02020603050405020304" pitchFamily="18" charset="0"/>
                <a:cs typeface="Times New Roman" panose="02020603050405020304" pitchFamily="18" charset="0"/>
              </a:rPr>
              <a:t>itle</a:t>
            </a:r>
            <a:r>
              <a:rPr lang="en-US" sz="2000" b="1" u="sng" dirty="0">
                <a:latin typeface="Times New Roman" panose="02020603050405020304" pitchFamily="18" charset="0"/>
                <a:cs typeface="Times New Roman" panose="02020603050405020304" pitchFamily="18" charset="0"/>
              </a:rPr>
              <a:t> III: Equality – Articles 20-26</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Title III contains traditional equality rights (non-discrimination on grounds of sex, race, sexual orientation, religion, belief, etc.)</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It also provides for the right not to be discriminated against on grounds of nationality within the scope of application of the Treaty and the rights of more vulnerable members of society such as children, the elderly, and disabled people</a:t>
            </a: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FC9D9BC9-5DF4-6B4B-9402-4FEE2661AD76}"/>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73367" y="3499343"/>
            <a:ext cx="2962507" cy="194414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7554711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6148342" cy="3874204"/>
          </a:xfrm>
        </p:spPr>
        <p:txBody>
          <a:bodyPr>
            <a:normAutofit lnSpcReduction="10000"/>
          </a:bodyPr>
          <a:lstStyle/>
          <a:p>
            <a:pPr>
              <a:lnSpc>
                <a:spcPct val="150000"/>
              </a:lnSpc>
              <a:buBlip>
                <a:blip r:embed="rId4"/>
              </a:buBlip>
            </a:pPr>
            <a:r>
              <a:rPr lang="el-GR" sz="2000" b="1" u="sng" dirty="0">
                <a:latin typeface="Times New Roman" panose="02020603050405020304" pitchFamily="18" charset="0"/>
                <a:cs typeface="Times New Roman" panose="02020603050405020304" pitchFamily="18" charset="0"/>
              </a:rPr>
              <a:t>Τ</a:t>
            </a:r>
            <a:r>
              <a:rPr lang="en-US" sz="2000" b="1" u="sng" dirty="0" err="1">
                <a:latin typeface="Times New Roman" panose="02020603050405020304" pitchFamily="18" charset="0"/>
                <a:cs typeface="Times New Roman" panose="02020603050405020304" pitchFamily="18" charset="0"/>
              </a:rPr>
              <a:t>itle</a:t>
            </a:r>
            <a:r>
              <a:rPr lang="en-US" sz="2000" b="1" u="sng" dirty="0">
                <a:latin typeface="Times New Roman" panose="02020603050405020304" pitchFamily="18" charset="0"/>
                <a:cs typeface="Times New Roman" panose="02020603050405020304" pitchFamily="18" charset="0"/>
              </a:rPr>
              <a:t> IV: Solidarity – Articles 27-38</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Title IV was the most contested part of the EU Charter in certain EU members</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Traditional social rights and ‘principles’, such as the right to collective bargaining and action, including the right to strike and protection against unjustified dismissal; the right to fair working conditions as well as protection for children and young people at work, and protection for the family, including protection against dismissal linked to maternity</a:t>
            </a: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B5FA069B-DA14-BF48-8E9E-1FCD890B7A5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95916" y="3401010"/>
            <a:ext cx="2597305" cy="17127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2772798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6148342" cy="3874204"/>
          </a:xfrm>
        </p:spPr>
        <p:txBody>
          <a:bodyPr>
            <a:normAutofit/>
          </a:bodyPr>
          <a:lstStyle/>
          <a:p>
            <a:pPr>
              <a:lnSpc>
                <a:spcPct val="150000"/>
              </a:lnSpc>
              <a:buBlip>
                <a:blip r:embed="rId4"/>
              </a:buBlip>
            </a:pPr>
            <a:r>
              <a:rPr lang="el-GR" sz="2000" b="1" u="sng" dirty="0">
                <a:latin typeface="Times New Roman" panose="02020603050405020304" pitchFamily="18" charset="0"/>
                <a:cs typeface="Times New Roman" panose="02020603050405020304" pitchFamily="18" charset="0"/>
              </a:rPr>
              <a:t>Τ</a:t>
            </a:r>
            <a:r>
              <a:rPr lang="en-US" sz="2000" b="1" u="sng" dirty="0" err="1">
                <a:latin typeface="Times New Roman" panose="02020603050405020304" pitchFamily="18" charset="0"/>
                <a:cs typeface="Times New Roman" panose="02020603050405020304" pitchFamily="18" charset="0"/>
              </a:rPr>
              <a:t>itle</a:t>
            </a:r>
            <a:r>
              <a:rPr lang="en-US" sz="2000" b="1" u="sng" dirty="0">
                <a:latin typeface="Times New Roman" panose="02020603050405020304" pitchFamily="18" charset="0"/>
                <a:cs typeface="Times New Roman" panose="02020603050405020304" pitchFamily="18" charset="0"/>
              </a:rPr>
              <a:t> IV: Solidarity – Articles 27-38</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It also includes ‘recognition’ of social security and social assistance; access to services of general economic interests; and the ‘right’ to health care, as well as the obligation for the Union to ensure a high level of environmental and consumer protection in its policies</a:t>
            </a: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B5FA069B-DA14-BF48-8E9E-1FCD890B7A5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95916" y="3401010"/>
            <a:ext cx="2597305" cy="17127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1271881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6148342" cy="3874204"/>
          </a:xfrm>
        </p:spPr>
        <p:txBody>
          <a:bodyPr>
            <a:normAutofit/>
          </a:bodyPr>
          <a:lstStyle/>
          <a:p>
            <a:pPr>
              <a:lnSpc>
                <a:spcPct val="150000"/>
              </a:lnSpc>
              <a:buBlip>
                <a:blip r:embed="rId4"/>
              </a:buBlip>
            </a:pPr>
            <a:r>
              <a:rPr lang="el-GR" sz="2000" b="1" u="sng" dirty="0">
                <a:latin typeface="Times New Roman" panose="02020603050405020304" pitchFamily="18" charset="0"/>
                <a:cs typeface="Times New Roman" panose="02020603050405020304" pitchFamily="18" charset="0"/>
              </a:rPr>
              <a:t>Τ</a:t>
            </a:r>
            <a:r>
              <a:rPr lang="en-US" sz="2000" b="1" u="sng" dirty="0" err="1">
                <a:latin typeface="Times New Roman" panose="02020603050405020304" pitchFamily="18" charset="0"/>
                <a:cs typeface="Times New Roman" panose="02020603050405020304" pitchFamily="18" charset="0"/>
              </a:rPr>
              <a:t>itle</a:t>
            </a:r>
            <a:r>
              <a:rPr lang="en-US" sz="2000" b="1" u="sng" dirty="0">
                <a:latin typeface="Times New Roman" panose="02020603050405020304" pitchFamily="18" charset="0"/>
                <a:cs typeface="Times New Roman" panose="02020603050405020304" pitchFamily="18" charset="0"/>
              </a:rPr>
              <a:t> V: Citizens’ Rights – Articles 39-46</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This article benefits mainly EU citizens</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It includes the right to vote and stand for elections in the European Parliament and in municipal elections in the Member State of residence, the right to move and reside freely in the territory of the Member States, and the right to consular and diplomatic protection, all limited to Union citizens</a:t>
            </a: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B5FA069B-DA14-BF48-8E9E-1FCD890B7A5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95916" y="3401010"/>
            <a:ext cx="2597305" cy="17127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3930044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6148342" cy="3874204"/>
          </a:xfrm>
        </p:spPr>
        <p:txBody>
          <a:bodyPr>
            <a:normAutofit/>
          </a:bodyPr>
          <a:lstStyle/>
          <a:p>
            <a:pPr>
              <a:lnSpc>
                <a:spcPct val="150000"/>
              </a:lnSpc>
              <a:buBlip>
                <a:blip r:embed="rId4"/>
              </a:buBlip>
            </a:pPr>
            <a:r>
              <a:rPr lang="el-GR" sz="2000" b="1" u="sng" dirty="0">
                <a:latin typeface="Times New Roman" panose="02020603050405020304" pitchFamily="18" charset="0"/>
                <a:cs typeface="Times New Roman" panose="02020603050405020304" pitchFamily="18" charset="0"/>
              </a:rPr>
              <a:t>Τ</a:t>
            </a:r>
            <a:r>
              <a:rPr lang="en-US" sz="2000" b="1" u="sng" dirty="0" err="1">
                <a:latin typeface="Times New Roman" panose="02020603050405020304" pitchFamily="18" charset="0"/>
                <a:cs typeface="Times New Roman" panose="02020603050405020304" pitchFamily="18" charset="0"/>
              </a:rPr>
              <a:t>itle</a:t>
            </a:r>
            <a:r>
              <a:rPr lang="en-US" sz="2000" b="1" u="sng" dirty="0">
                <a:latin typeface="Times New Roman" panose="02020603050405020304" pitchFamily="18" charset="0"/>
                <a:cs typeface="Times New Roman" panose="02020603050405020304" pitchFamily="18" charset="0"/>
              </a:rPr>
              <a:t> V: Citizens’ Rights – Articles 39-46</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The ‘administrative rights’ in this title, such as the right to good administration, the right to access documents, the right to complain to the Ombudsman, and the right to petition, are also available to non-EU citizens residents</a:t>
            </a: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B5FA069B-DA14-BF48-8E9E-1FCD890B7A5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95916" y="3401010"/>
            <a:ext cx="2597305" cy="17127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3900730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6148342" cy="3874204"/>
          </a:xfrm>
        </p:spPr>
        <p:txBody>
          <a:bodyPr>
            <a:normAutofit lnSpcReduction="10000"/>
          </a:bodyPr>
          <a:lstStyle/>
          <a:p>
            <a:pPr>
              <a:lnSpc>
                <a:spcPct val="150000"/>
              </a:lnSpc>
              <a:buBlip>
                <a:blip r:embed="rId4"/>
              </a:buBlip>
            </a:pPr>
            <a:r>
              <a:rPr lang="el-GR" sz="2000" b="1" u="sng" dirty="0">
                <a:latin typeface="Times New Roman" panose="02020603050405020304" pitchFamily="18" charset="0"/>
                <a:cs typeface="Times New Roman" panose="02020603050405020304" pitchFamily="18" charset="0"/>
              </a:rPr>
              <a:t>Τ</a:t>
            </a:r>
            <a:r>
              <a:rPr lang="en-US" sz="2000" b="1" u="sng" dirty="0" err="1">
                <a:latin typeface="Times New Roman" panose="02020603050405020304" pitchFamily="18" charset="0"/>
                <a:cs typeface="Times New Roman" panose="02020603050405020304" pitchFamily="18" charset="0"/>
              </a:rPr>
              <a:t>itle</a:t>
            </a:r>
            <a:r>
              <a:rPr lang="en-US" sz="2000" b="1" u="sng" dirty="0">
                <a:latin typeface="Times New Roman" panose="02020603050405020304" pitchFamily="18" charset="0"/>
                <a:cs typeface="Times New Roman" panose="02020603050405020304" pitchFamily="18" charset="0"/>
              </a:rPr>
              <a:t> VI: Justice – Articles 47-50</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Title VI is concerned with the administration of justice and draws mainly on the ECHR and on the common constitutional traditions to the Member States</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It includes the right to an effective remedy and a fair trial; the right to be presumed innocent and the right of </a:t>
            </a:r>
            <a:r>
              <a:rPr lang="en-US" sz="1700" dirty="0" err="1">
                <a:latin typeface="Times New Roman" panose="02020603050405020304" pitchFamily="18" charset="0"/>
                <a:cs typeface="Times New Roman" panose="02020603050405020304" pitchFamily="18" charset="0"/>
              </a:rPr>
              <a:t>defence</a:t>
            </a:r>
            <a:r>
              <a:rPr lang="en-US" sz="1700" dirty="0">
                <a:latin typeface="Times New Roman" panose="02020603050405020304" pitchFamily="18" charset="0"/>
                <a:cs typeface="Times New Roman" panose="02020603050405020304" pitchFamily="18" charset="0"/>
              </a:rPr>
              <a:t>; the principle of legality and proportionality of criminal offences and penalties; and the principle of </a:t>
            </a:r>
            <a:r>
              <a:rPr lang="en-US" sz="1700" i="1" dirty="0">
                <a:latin typeface="Times New Roman" panose="02020603050405020304" pitchFamily="18" charset="0"/>
                <a:cs typeface="Times New Roman" panose="02020603050405020304" pitchFamily="18" charset="0"/>
              </a:rPr>
              <a:t>ne bis in idem</a:t>
            </a:r>
            <a:r>
              <a:rPr lang="en-US" sz="1700" dirty="0">
                <a:latin typeface="Times New Roman" panose="02020603050405020304" pitchFamily="18" charset="0"/>
                <a:cs typeface="Times New Roman" panose="02020603050405020304" pitchFamily="18" charset="0"/>
              </a:rPr>
              <a:t>, which is to say the right not to be tried or punished twice for the same offence</a:t>
            </a: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B5FA069B-DA14-BF48-8E9E-1FCD890B7A5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95916" y="3401010"/>
            <a:ext cx="2597305" cy="17127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0040606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928843" cy="3874204"/>
          </a:xfrm>
        </p:spPr>
        <p:txBody>
          <a:bodyPr>
            <a:normAutofit lnSpcReduction="1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Article 51: EU Charter Scope of Application</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The EU Charter codifies existing case law making rights more visible to the citizen. Its primary addressee, then, is the EU</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Member States are also bound by EU fundamental rights when they exercise a discretion which has either been conferred by Union law (i.e. when they implement a Union law instrument) or when they bring themselves within the scope of EU law by limiting or derogating from one of the rights conferred by the Treaties</a:t>
            </a: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589A745E-0EE9-B841-9994-33D273FF0C23}"/>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952970" y="3343275"/>
            <a:ext cx="3522119" cy="19782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2395664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6148342" cy="3874204"/>
          </a:xfrm>
        </p:spPr>
        <p:txBody>
          <a:bodyPr>
            <a:normAutofit fontScale="925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Article 51: EU Charter Scope of Application</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Article 51(1) therefore states that the provisions of the Charter are addressed to the EU Institutions, agencies, and bodies and to the Member States ‘only’ when they implement Union law </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What constitute “implementation” for the purposes of Article 51(1)?</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It covers cases in which the Member State is implementing or giving effect to a directive, regulation, or decision, as well as cases where the Member State is limiting one of the rights granted by the Treaty</a:t>
            </a: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D2424787-9175-D946-BCFF-54A6191CD32C}"/>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952970" y="3343275"/>
            <a:ext cx="3522119" cy="19782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5387316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6148342" cy="3874204"/>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Article 51: EU Charter Scope of Application</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Case </a:t>
            </a:r>
            <a:r>
              <a:rPr lang="en-US" sz="1700" i="1" dirty="0">
                <a:latin typeface="Times New Roman" panose="02020603050405020304" pitchFamily="18" charset="0"/>
                <a:cs typeface="Times New Roman" panose="02020603050405020304" pitchFamily="18" charset="0"/>
              </a:rPr>
              <a:t>Åklagaren v. Hans </a:t>
            </a:r>
            <a:r>
              <a:rPr lang="en-US" sz="1700" i="1" dirty="0" err="1">
                <a:latin typeface="Times New Roman" panose="02020603050405020304" pitchFamily="18" charset="0"/>
                <a:cs typeface="Times New Roman" panose="02020603050405020304" pitchFamily="18" charset="0"/>
              </a:rPr>
              <a:t>Åkerberg</a:t>
            </a:r>
            <a:r>
              <a:rPr lang="en-US" sz="1700" i="1" dirty="0">
                <a:latin typeface="Times New Roman" panose="02020603050405020304" pitchFamily="18" charset="0"/>
                <a:cs typeface="Times New Roman" panose="02020603050405020304" pitchFamily="18" charset="0"/>
              </a:rPr>
              <a:t> </a:t>
            </a:r>
            <a:r>
              <a:rPr lang="en-US" sz="1700" i="1" dirty="0" err="1">
                <a:latin typeface="Times New Roman" panose="02020603050405020304" pitchFamily="18" charset="0"/>
                <a:cs typeface="Times New Roman" panose="02020603050405020304" pitchFamily="18" charset="0"/>
              </a:rPr>
              <a:t>Fransson</a:t>
            </a:r>
            <a:endParaRPr lang="en-US" sz="1700" i="1" dirty="0">
              <a:latin typeface="Times New Roman" panose="02020603050405020304" pitchFamily="18" charset="0"/>
              <a:cs typeface="Times New Roman" panose="02020603050405020304" pitchFamily="18" charset="0"/>
            </a:endParaRP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Several intervening Member States, together with the Commission, argued that the Charter was not applicable since the legislation which formed the basis for the proceedings was not implementing EU law </a:t>
            </a:r>
            <a:br>
              <a:rPr lang="en-US" sz="1700" dirty="0">
                <a:latin typeface="Times New Roman" panose="02020603050405020304" pitchFamily="18" charset="0"/>
                <a:cs typeface="Times New Roman" panose="02020603050405020304" pitchFamily="18" charset="0"/>
              </a:rPr>
            </a:b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B5FA069B-DA14-BF48-8E9E-1FCD890B7A5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95916" y="3401010"/>
            <a:ext cx="2597305" cy="17127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299603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Week 5</a:t>
            </a:r>
          </a:p>
        </p:txBody>
      </p:sp>
      <p:sp>
        <p:nvSpPr>
          <p:cNvPr id="2" name="Content Placeholder 1"/>
          <p:cNvSpPr>
            <a:spLocks noGrp="1"/>
          </p:cNvSpPr>
          <p:nvPr>
            <p:ph idx="1"/>
          </p:nvPr>
        </p:nvSpPr>
        <p:spPr>
          <a:xfrm>
            <a:off x="1319283" y="2885053"/>
            <a:ext cx="6308433" cy="3492598"/>
          </a:xfrm>
        </p:spPr>
        <p:txBody>
          <a:bodyPr>
            <a:normAutofit/>
          </a:bodyPr>
          <a:lstStyle/>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Have developed an advanced understanding of the EU Charter of Fundamental Freedoms</a:t>
            </a:r>
            <a:endParaRPr lang="en-US" sz="1700" dirty="0">
              <a:solidFill>
                <a:prstClr val="black"/>
              </a:solidFill>
              <a:latin typeface="Times New Roman" panose="02020603050405020304" pitchFamily="18" charset="0"/>
              <a:cs typeface="Times New Roman" panose="02020603050405020304" pitchFamily="18" charset="0"/>
            </a:endParaRPr>
          </a:p>
        </p:txBody>
      </p:sp>
      <p:sp>
        <p:nvSpPr>
          <p:cNvPr id="5" name="Rectangle 4"/>
          <p:cNvSpPr/>
          <p:nvPr/>
        </p:nvSpPr>
        <p:spPr>
          <a:xfrm>
            <a:off x="906682" y="2235611"/>
            <a:ext cx="9417935" cy="498663"/>
          </a:xfrm>
          <a:prstGeom prst="rect">
            <a:avLst/>
          </a:prstGeom>
        </p:spPr>
        <p:txBody>
          <a:bodyPr wrap="square">
            <a:sp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Learning Outcomes: On completion of this week, students should</a:t>
            </a:r>
          </a:p>
        </p:txBody>
      </p:sp>
      <p:pic>
        <p:nvPicPr>
          <p:cNvPr id="12" name="Picture 1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627716" y="3493608"/>
            <a:ext cx="2466975" cy="1847850"/>
          </a:xfrm>
          <a:prstGeom prst="rect">
            <a:avLst/>
          </a:prstGeom>
        </p:spPr>
      </p:pic>
    </p:spTree>
    <p:extLst>
      <p:ext uri="{BB962C8B-B14F-4D97-AF65-F5344CB8AC3E}">
        <p14:creationId xmlns:p14="http://schemas.microsoft.com/office/powerpoint/2010/main" val="2392072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6148342" cy="3874204"/>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Article 52: EU Charter Scope of Interpretation</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Very few fundamental rights are absolute</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The vast majority of fundamental rights can be limited in order to protect the rights of others and/or to ensure that public policy objectives can be carried out</a:t>
            </a:r>
          </a:p>
          <a:p>
            <a:pPr marL="0" indent="0">
              <a:lnSpc>
                <a:spcPct val="150000"/>
              </a:lnSpc>
              <a:buNone/>
            </a:pPr>
            <a:r>
              <a:rPr lang="en-US" sz="1700" dirty="0">
                <a:latin typeface="Times New Roman" panose="02020603050405020304" pitchFamily="18" charset="0"/>
                <a:cs typeface="Times New Roman" panose="02020603050405020304" pitchFamily="18" charset="0"/>
              </a:rPr>
              <a:t/>
            </a:r>
            <a:br>
              <a:rPr lang="en-US" sz="1700" dirty="0">
                <a:latin typeface="Times New Roman" panose="02020603050405020304" pitchFamily="18" charset="0"/>
                <a:cs typeface="Times New Roman" panose="02020603050405020304" pitchFamily="18" charset="0"/>
              </a:rPr>
            </a:b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B5FA069B-DA14-BF48-8E9E-1FCD890B7A5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95916" y="3401010"/>
            <a:ext cx="2597305" cy="17127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2650914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6148342" cy="3874204"/>
          </a:xfrm>
        </p:spPr>
        <p:txBody>
          <a:bodyPr>
            <a:normAutofit fontScale="85000" lnSpcReduction="1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Article 52: EU Charter Scope of Interpretation</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The Charter provides for just one general derogation and limitation clause. Article 52(1) states that limitations on the exercise of Charter rights must: </a:t>
            </a:r>
          </a:p>
          <a:p>
            <a:pPr marL="0" indent="0">
              <a:lnSpc>
                <a:spcPct val="150000"/>
              </a:lnSpc>
              <a:buNone/>
            </a:pPr>
            <a:endParaRPr lang="en-US" sz="1400"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400" dirty="0">
                <a:latin typeface="Times New Roman" panose="02020603050405020304" pitchFamily="18" charset="0"/>
                <a:cs typeface="Times New Roman" panose="02020603050405020304" pitchFamily="18" charset="0"/>
              </a:rPr>
              <a:t>be provided by law; </a:t>
            </a:r>
          </a:p>
          <a:p>
            <a:pPr lvl="1">
              <a:lnSpc>
                <a:spcPct val="150000"/>
              </a:lnSpc>
              <a:buBlip>
                <a:blip r:embed="rId4"/>
              </a:buBlip>
            </a:pPr>
            <a:r>
              <a:rPr lang="en-US" sz="1400" dirty="0">
                <a:latin typeface="Times New Roman" panose="02020603050405020304" pitchFamily="18" charset="0"/>
                <a:cs typeface="Times New Roman" panose="02020603050405020304" pitchFamily="18" charset="0"/>
              </a:rPr>
              <a:t>respect the essence of those rights; </a:t>
            </a:r>
          </a:p>
          <a:p>
            <a:pPr lvl="1">
              <a:lnSpc>
                <a:spcPct val="150000"/>
              </a:lnSpc>
              <a:buBlip>
                <a:blip r:embed="rId4"/>
              </a:buBlip>
            </a:pPr>
            <a:r>
              <a:rPr lang="en-US" sz="1400" dirty="0">
                <a:latin typeface="Times New Roman" panose="02020603050405020304" pitchFamily="18" charset="0"/>
                <a:cs typeface="Times New Roman" panose="02020603050405020304" pitchFamily="18" charset="0"/>
              </a:rPr>
              <a:t>respect the principle of proportionality; and </a:t>
            </a:r>
          </a:p>
          <a:p>
            <a:pPr lvl="1">
              <a:lnSpc>
                <a:spcPct val="150000"/>
              </a:lnSpc>
              <a:buBlip>
                <a:blip r:embed="rId4"/>
              </a:buBlip>
            </a:pPr>
            <a:r>
              <a:rPr lang="en-US" sz="1400" dirty="0">
                <a:latin typeface="Times New Roman" panose="02020603050405020304" pitchFamily="18" charset="0"/>
                <a:cs typeface="Times New Roman" panose="02020603050405020304" pitchFamily="18" charset="0"/>
              </a:rPr>
              <a:t>be necessary to meet the objectives of ‘general interest recognized by the Union or the need to protect the rights and freedoms of others</a:t>
            </a:r>
            <a:r>
              <a:rPr lang="en-US" sz="1700" dirty="0">
                <a:latin typeface="Times New Roman" panose="02020603050405020304" pitchFamily="18" charset="0"/>
                <a:cs typeface="Times New Roman" panose="02020603050405020304" pitchFamily="18" charset="0"/>
              </a:rPr>
              <a:t/>
            </a:r>
            <a:br>
              <a:rPr lang="en-US" sz="1700" dirty="0">
                <a:latin typeface="Times New Roman" panose="02020603050405020304" pitchFamily="18" charset="0"/>
                <a:cs typeface="Times New Roman" panose="02020603050405020304" pitchFamily="18" charset="0"/>
              </a:rPr>
            </a:b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A0877A21-66FA-2248-87F4-C5C6420A6137}"/>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172470" y="3654700"/>
            <a:ext cx="2928364" cy="164476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2660793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6148342" cy="3874204"/>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Article 52: EU Charter Scope of Interpretation</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Note on Article 53:`this Article ensures that the protection afforded by the Charter cannot fall below that afforded by international law and international agreements to which the EU or all of the Member States are parties, including the ECHR, and by the Member States’ constitutions</a:t>
            </a:r>
          </a:p>
          <a:p>
            <a:pPr marL="0" indent="0">
              <a:lnSpc>
                <a:spcPct val="150000"/>
              </a:lnSpc>
              <a:buNone/>
            </a:pPr>
            <a:r>
              <a:rPr lang="en-US" sz="1700" dirty="0">
                <a:latin typeface="Times New Roman" panose="02020603050405020304" pitchFamily="18" charset="0"/>
                <a:cs typeface="Times New Roman" panose="02020603050405020304" pitchFamily="18" charset="0"/>
              </a:rPr>
              <a:t/>
            </a:r>
            <a:br>
              <a:rPr lang="en-US" sz="1700" dirty="0">
                <a:latin typeface="Times New Roman" panose="02020603050405020304" pitchFamily="18" charset="0"/>
                <a:cs typeface="Times New Roman" panose="02020603050405020304" pitchFamily="18" charset="0"/>
              </a:rPr>
            </a:b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1FADD644-BA29-F045-B1B5-1579AE2E31DE}"/>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172470" y="3654700"/>
            <a:ext cx="2928364" cy="164476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9593547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III. Concluding Remarks </a:t>
            </a:r>
          </a:p>
        </p:txBody>
      </p:sp>
      <p:sp>
        <p:nvSpPr>
          <p:cNvPr id="2" name="Content Placeholder 1"/>
          <p:cNvSpPr>
            <a:spLocks noGrp="1"/>
          </p:cNvSpPr>
          <p:nvPr>
            <p:ph idx="1"/>
          </p:nvPr>
        </p:nvSpPr>
        <p:spPr>
          <a:xfrm>
            <a:off x="1024127" y="2286000"/>
            <a:ext cx="5897533" cy="3539067"/>
          </a:xfrm>
        </p:spPr>
        <p:txBody>
          <a:bodyPr>
            <a:normAutofit/>
          </a:bodyPr>
          <a:lstStyle/>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900" dirty="0">
                <a:latin typeface="Times New Roman" panose="02020603050405020304" pitchFamily="18" charset="0"/>
                <a:cs typeface="Times New Roman" panose="02020603050405020304" pitchFamily="18" charset="0"/>
              </a:rPr>
              <a:t>Whether the EU</a:t>
            </a:r>
            <a:r>
              <a:rPr lang="el-GR" sz="1900" dirty="0">
                <a:latin typeface="Times New Roman" panose="02020603050405020304" pitchFamily="18" charset="0"/>
                <a:cs typeface="Times New Roman" panose="02020603050405020304" pitchFamily="18" charset="0"/>
              </a:rPr>
              <a:t> </a:t>
            </a:r>
            <a:r>
              <a:rPr lang="en-US" sz="1900" dirty="0">
                <a:latin typeface="Times New Roman" panose="02020603050405020304" pitchFamily="18" charset="0"/>
                <a:cs typeface="Times New Roman" panose="02020603050405020304" pitchFamily="18" charset="0"/>
              </a:rPr>
              <a:t>Charter will open a new era in the development of the EU from limited economic cooperation to a full political, economic, and social union remains to be seen</a:t>
            </a:r>
          </a:p>
          <a:p>
            <a:pPr lvl="1">
              <a:lnSpc>
                <a:spcPct val="150000"/>
              </a:lnSpc>
              <a:buBlip>
                <a:blip r:embed="rId4"/>
              </a:buBlip>
            </a:pPr>
            <a:r>
              <a:rPr lang="en-US" sz="1900" dirty="0">
                <a:latin typeface="Times New Roman" panose="02020603050405020304" pitchFamily="18" charset="0"/>
                <a:cs typeface="Times New Roman" panose="02020603050405020304" pitchFamily="18" charset="0"/>
              </a:rPr>
              <a:t>Future practice and case law of the European Court of Justice will provide more answers</a:t>
            </a:r>
          </a:p>
          <a:p>
            <a:pPr lvl="1">
              <a:lnSpc>
                <a:spcPct val="150000"/>
              </a:lnSpc>
              <a:buBlip>
                <a:blip r:embed="rId4"/>
              </a:buBlip>
            </a:pPr>
            <a:endParaRPr lang="en-US" sz="1900" dirty="0">
              <a:latin typeface="Times New Roman" panose="02020603050405020304" pitchFamily="18" charset="0"/>
              <a:cs typeface="Times New Roman" panose="02020603050405020304" pitchFamily="18" charset="0"/>
            </a:endParaRPr>
          </a:p>
        </p:txBody>
      </p:sp>
      <p:pic>
        <p:nvPicPr>
          <p:cNvPr id="11" name="Picture 10"/>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453758" y="3331943"/>
            <a:ext cx="2619375" cy="17430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034878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a:xfrm>
            <a:off x="1024128" y="585215"/>
            <a:ext cx="9720072" cy="2299837"/>
          </a:xfrm>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Next Week: - The European Union and the European Convention on Human Rights</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l-GR" sz="4000" dirty="0" err="1">
                <a:latin typeface="Times New Roman" panose="02020603050405020304" pitchFamily="18" charset="0"/>
                <a:cs typeface="Times New Roman" panose="02020603050405020304" pitchFamily="18" charset="0"/>
              </a:rPr>
              <a:t>Τηε</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European Union External Action and Human Rights</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13" name="Content Placeholder 1"/>
          <p:cNvSpPr txBox="1">
            <a:spLocks/>
          </p:cNvSpPr>
          <p:nvPr/>
        </p:nvSpPr>
        <p:spPr>
          <a:xfrm>
            <a:off x="1319283" y="2885053"/>
            <a:ext cx="9155806" cy="3492598"/>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lvl="1">
              <a:lnSpc>
                <a:spcPct val="150000"/>
              </a:lnSpc>
              <a:buFont typeface="Wingdings 3" pitchFamily="18" charset="2"/>
              <a:buBlip>
                <a:blip r:embed="rId4"/>
              </a:buBlip>
            </a:pPr>
            <a:r>
              <a:rPr lang="en-US" sz="1700" dirty="0">
                <a:latin typeface="Times New Roman" panose="02020603050405020304" pitchFamily="18" charset="0"/>
                <a:cs typeface="Times New Roman" panose="02020603050405020304" pitchFamily="18" charset="0"/>
              </a:rPr>
              <a:t>­</a:t>
            </a:r>
            <a:r>
              <a:rPr lang="en-US" sz="1700" b="1" u="sng" dirty="0">
                <a:latin typeface="Times New Roman" panose="02020603050405020304" pitchFamily="18" charset="0"/>
                <a:cs typeface="Times New Roman" panose="02020603050405020304" pitchFamily="18" charset="0"/>
              </a:rPr>
              <a:t>Readings</a:t>
            </a:r>
          </a:p>
          <a:p>
            <a:pPr lvl="1">
              <a:lnSpc>
                <a:spcPct val="150000"/>
              </a:lnSpc>
              <a:buFont typeface="Wingdings 3" pitchFamily="18" charset="2"/>
              <a:buBlip>
                <a:blip r:embed="rId4"/>
              </a:buBlip>
            </a:pPr>
            <a:endParaRPr lang="en-US" sz="1700" b="1" u="sng" dirty="0">
              <a:latin typeface="Times New Roman" panose="02020603050405020304" pitchFamily="18" charset="0"/>
              <a:cs typeface="Times New Roman" panose="02020603050405020304" pitchFamily="18" charset="0"/>
            </a:endParaRPr>
          </a:p>
          <a:p>
            <a:pPr marL="128016" lvl="1" indent="0">
              <a:lnSpc>
                <a:spcPct val="150000"/>
              </a:lnSpc>
              <a:buNone/>
            </a:pPr>
            <a:r>
              <a:rPr lang="en-US" dirty="0">
                <a:latin typeface="Times New Roman" panose="02020603050405020304" pitchFamily="18" charset="0"/>
                <a:cs typeface="Times New Roman" panose="02020603050405020304" pitchFamily="18" charset="0"/>
              </a:rPr>
              <a:t>Per the course syllabus</a:t>
            </a:r>
          </a:p>
        </p:txBody>
      </p:sp>
    </p:spTree>
    <p:extLst>
      <p:ext uri="{BB962C8B-B14F-4D97-AF65-F5344CB8AC3E}">
        <p14:creationId xmlns:p14="http://schemas.microsoft.com/office/powerpoint/2010/main" val="395867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circle(in)">
                                      <p:cBhvr>
                                        <p:cTn id="7" dur="20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13">
                                            <p:txEl>
                                              <p:pRg st="2" end="2"/>
                                            </p:txEl>
                                          </p:spTgt>
                                        </p:tgtEl>
                                        <p:attrNameLst>
                                          <p:attrName>style.visibility</p:attrName>
                                        </p:attrNameLst>
                                      </p:cBhvr>
                                      <p:to>
                                        <p:strVal val="visible"/>
                                      </p:to>
                                    </p:set>
                                    <p:animEffect transition="in" filter="circle(in)">
                                      <p:cBhvr>
                                        <p:cTn id="12" dur="2000"/>
                                        <p:tgtEl>
                                          <p:spTgt spid="1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400" dirty="0">
                <a:latin typeface="Times New Roman" panose="02020603050405020304" pitchFamily="18" charset="0"/>
                <a:cs typeface="Times New Roman" panose="02020603050405020304" pitchFamily="18" charset="0"/>
              </a:rPr>
              <a:t>Questions?</a:t>
            </a:r>
          </a:p>
        </p:txBody>
      </p:sp>
      <p:pic>
        <p:nvPicPr>
          <p:cNvPr id="4" name="Picture 3"/>
          <p:cNvPicPr>
            <a:picLocks noChangeAspect="1"/>
          </p:cNvPicPr>
          <p:nvPr/>
        </p:nvPicPr>
        <p:blipFill>
          <a:blip r:embed="rId3"/>
          <a:stretch>
            <a:fillRect/>
          </a:stretch>
        </p:blipFill>
        <p:spPr>
          <a:xfrm>
            <a:off x="8489373" y="5054885"/>
            <a:ext cx="2802133" cy="754800"/>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34408288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4">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6"/>
          <a:stretch>
            <a:fillRect/>
          </a:stretch>
        </p:blipFill>
        <p:spPr>
          <a:xfrm>
            <a:off x="8503543" y="3158941"/>
            <a:ext cx="1597290" cy="493819"/>
          </a:xfrm>
          <a:prstGeom prst="rect">
            <a:avLst/>
          </a:prstGeom>
        </p:spPr>
      </p:pic>
      <p:pic>
        <p:nvPicPr>
          <p:cNvPr id="7" name="Picture 6"/>
          <p:cNvPicPr>
            <a:picLocks noChangeAspect="1"/>
          </p:cNvPicPr>
          <p:nvPr/>
        </p:nvPicPr>
        <p:blipFill>
          <a:blip r:embed="rId7"/>
          <a:stretch>
            <a:fillRect/>
          </a:stretch>
        </p:blipFill>
        <p:spPr>
          <a:xfrm>
            <a:off x="8399370" y="4492922"/>
            <a:ext cx="1597290" cy="493819"/>
          </a:xfrm>
          <a:prstGeom prst="rect">
            <a:avLst/>
          </a:prstGeom>
        </p:spPr>
      </p:pic>
      <p:pic>
        <p:nvPicPr>
          <p:cNvPr id="8" name="Picture 7"/>
          <p:cNvPicPr>
            <a:picLocks noChangeAspect="1"/>
          </p:cNvPicPr>
          <p:nvPr/>
        </p:nvPicPr>
        <p:blipFill>
          <a:blip r:embed="rId8"/>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The drafting and structure of the EU Charter</a:t>
            </a:r>
          </a:p>
        </p:txBody>
      </p:sp>
      <p:sp>
        <p:nvSpPr>
          <p:cNvPr id="2" name="Content Placeholder 1"/>
          <p:cNvSpPr>
            <a:spLocks noGrp="1"/>
          </p:cNvSpPr>
          <p:nvPr>
            <p:ph idx="1"/>
          </p:nvPr>
        </p:nvSpPr>
        <p:spPr>
          <a:xfrm>
            <a:off x="1024129" y="2286001"/>
            <a:ext cx="9021304" cy="737562"/>
          </a:xfrm>
        </p:spPr>
        <p:txBody>
          <a:bodyPr>
            <a:normAutofit fontScale="92500"/>
          </a:bodyPr>
          <a:lstStyle/>
          <a:p>
            <a:pPr>
              <a:lnSpc>
                <a:spcPct val="150000"/>
              </a:lnSpc>
              <a:buBlip>
                <a:blip r:embed="rId5"/>
              </a:buBlip>
            </a:pPr>
            <a:r>
              <a:rPr lang="en-US" sz="2500" b="1" u="sng" dirty="0">
                <a:latin typeface="Times New Roman" panose="02020603050405020304" pitchFamily="18" charset="0"/>
                <a:cs typeface="Times New Roman" panose="02020603050405020304" pitchFamily="18" charset="0"/>
              </a:rPr>
              <a:t>The European Union Charter of Fundamental Rights (EU Charter)</a:t>
            </a:r>
            <a:endParaRPr lang="en-US" sz="2000" b="1" u="sng" dirty="0">
              <a:latin typeface="Times New Roman" panose="02020603050405020304" pitchFamily="18" charset="0"/>
              <a:cs typeface="Times New Roman" panose="02020603050405020304" pitchFamily="18" charset="0"/>
            </a:endParaRPr>
          </a:p>
          <a:p>
            <a:pPr marL="0" indent="0" algn="l">
              <a:lnSpc>
                <a:spcPct val="150000"/>
              </a:lnSpc>
              <a:buNone/>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5" name="Ln7hAI5fN7c"/>
          <p:cNvPicPr>
            <a:picLocks noRot="1" noChangeAspect="1"/>
          </p:cNvPicPr>
          <p:nvPr>
            <a:videoFile r:link="rId1"/>
          </p:nvPr>
        </p:nvPicPr>
        <p:blipFill>
          <a:blip r:embed="rId9"/>
          <a:stretch>
            <a:fillRect/>
          </a:stretch>
        </p:blipFill>
        <p:spPr>
          <a:xfrm>
            <a:off x="2849171" y="3023563"/>
            <a:ext cx="5800876" cy="3262993"/>
          </a:xfrm>
          <a:prstGeom prst="rect">
            <a:avLst/>
          </a:prstGeom>
        </p:spPr>
      </p:pic>
    </p:spTree>
    <p:extLst>
      <p:ext uri="{BB962C8B-B14F-4D97-AF65-F5344CB8AC3E}">
        <p14:creationId xmlns:p14="http://schemas.microsoft.com/office/powerpoint/2010/main" val="34602652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4">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6"/>
          <a:stretch>
            <a:fillRect/>
          </a:stretch>
        </p:blipFill>
        <p:spPr>
          <a:xfrm>
            <a:off x="8503543" y="3158941"/>
            <a:ext cx="1597290" cy="493819"/>
          </a:xfrm>
          <a:prstGeom prst="rect">
            <a:avLst/>
          </a:prstGeom>
        </p:spPr>
      </p:pic>
      <p:pic>
        <p:nvPicPr>
          <p:cNvPr id="7" name="Picture 6"/>
          <p:cNvPicPr>
            <a:picLocks noChangeAspect="1"/>
          </p:cNvPicPr>
          <p:nvPr/>
        </p:nvPicPr>
        <p:blipFill>
          <a:blip r:embed="rId7"/>
          <a:stretch>
            <a:fillRect/>
          </a:stretch>
        </p:blipFill>
        <p:spPr>
          <a:xfrm>
            <a:off x="8399370" y="4492922"/>
            <a:ext cx="1597290" cy="493819"/>
          </a:xfrm>
          <a:prstGeom prst="rect">
            <a:avLst/>
          </a:prstGeom>
        </p:spPr>
      </p:pic>
      <p:pic>
        <p:nvPicPr>
          <p:cNvPr id="8" name="Picture 7"/>
          <p:cNvPicPr>
            <a:picLocks noChangeAspect="1"/>
          </p:cNvPicPr>
          <p:nvPr/>
        </p:nvPicPr>
        <p:blipFill>
          <a:blip r:embed="rId8"/>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The drafting and structure of the EU Charter</a:t>
            </a:r>
          </a:p>
        </p:txBody>
      </p:sp>
      <p:sp>
        <p:nvSpPr>
          <p:cNvPr id="2" name="Content Placeholder 1"/>
          <p:cNvSpPr>
            <a:spLocks noGrp="1"/>
          </p:cNvSpPr>
          <p:nvPr>
            <p:ph idx="1"/>
          </p:nvPr>
        </p:nvSpPr>
        <p:spPr>
          <a:xfrm>
            <a:off x="1024129" y="2286001"/>
            <a:ext cx="9021304" cy="737562"/>
          </a:xfrm>
        </p:spPr>
        <p:txBody>
          <a:bodyPr>
            <a:normAutofit fontScale="92500"/>
          </a:bodyPr>
          <a:lstStyle/>
          <a:p>
            <a:pPr>
              <a:lnSpc>
                <a:spcPct val="150000"/>
              </a:lnSpc>
              <a:buBlip>
                <a:blip r:embed="rId5"/>
              </a:buBlip>
            </a:pPr>
            <a:r>
              <a:rPr lang="en-US" sz="2500" b="1" u="sng" dirty="0">
                <a:latin typeface="Times New Roman" panose="02020603050405020304" pitchFamily="18" charset="0"/>
                <a:cs typeface="Times New Roman" panose="02020603050405020304" pitchFamily="18" charset="0"/>
              </a:rPr>
              <a:t>The European Union Charter of Fundamental Rights (EU Charter)</a:t>
            </a:r>
            <a:endParaRPr lang="en-US" sz="2000" b="1" u="sng" dirty="0">
              <a:latin typeface="Times New Roman" panose="02020603050405020304" pitchFamily="18" charset="0"/>
              <a:cs typeface="Times New Roman" panose="02020603050405020304" pitchFamily="18" charset="0"/>
            </a:endParaRPr>
          </a:p>
          <a:p>
            <a:pPr marL="0" indent="0" algn="l">
              <a:lnSpc>
                <a:spcPct val="150000"/>
              </a:lnSpc>
              <a:buNone/>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Online Media 10" descr="History: EU Charter of Fundamental Rights">
            <a:hlinkClick r:id="" action="ppaction://media"/>
            <a:extLst>
              <a:ext uri="{FF2B5EF4-FFF2-40B4-BE49-F238E27FC236}">
                <a16:creationId xmlns:a16="http://schemas.microsoft.com/office/drawing/2014/main" id="{D3AA841D-073E-6442-B23D-65DF1ADE4B34}"/>
              </a:ext>
            </a:extLst>
          </p:cNvPr>
          <p:cNvPicPr>
            <a:picLocks noRot="1" noChangeAspect="1"/>
          </p:cNvPicPr>
          <p:nvPr>
            <a:videoFile r:link="rId1"/>
          </p:nvPr>
        </p:nvPicPr>
        <p:blipFill>
          <a:blip r:embed="rId9"/>
          <a:stretch>
            <a:fillRect/>
          </a:stretch>
        </p:blipFill>
        <p:spPr>
          <a:xfrm>
            <a:off x="2383158" y="2959164"/>
            <a:ext cx="6303246" cy="3561334"/>
          </a:xfrm>
          <a:prstGeom prst="rect">
            <a:avLst/>
          </a:prstGeom>
        </p:spPr>
      </p:pic>
    </p:spTree>
    <p:extLst>
      <p:ext uri="{BB962C8B-B14F-4D97-AF65-F5344CB8AC3E}">
        <p14:creationId xmlns:p14="http://schemas.microsoft.com/office/powerpoint/2010/main" val="3159707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11"/>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11"/>
                </p:tgtEl>
              </p:cMediaNode>
            </p:video>
            <p:seq concurrent="1" nextAc="seek">
              <p:cTn id="8" restart="whenNotActive" fill="hold" evtFilter="cancelBubble" nodeType="interactiveSeq">
                <p:stCondLst>
                  <p:cond evt="onClick" delay="0">
                    <p:tgtEl>
                      <p:spTgt spid="11"/>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11"/>
                                        </p:tgtEl>
                                      </p:cBhvr>
                                    </p:cmd>
                                  </p:childTnLst>
                                </p:cTn>
                              </p:par>
                            </p:childTnLst>
                          </p:cTn>
                        </p:par>
                      </p:childTnLst>
                    </p:cTn>
                  </p:par>
                </p:childTnLst>
              </p:cTn>
              <p:nextCondLst>
                <p:cond evt="onClick" delay="0">
                  <p:tgtEl>
                    <p:spTgt spid="11"/>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4">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6"/>
          <a:stretch>
            <a:fillRect/>
          </a:stretch>
        </p:blipFill>
        <p:spPr>
          <a:xfrm>
            <a:off x="8503543" y="3158941"/>
            <a:ext cx="1597290" cy="493819"/>
          </a:xfrm>
          <a:prstGeom prst="rect">
            <a:avLst/>
          </a:prstGeom>
        </p:spPr>
      </p:pic>
      <p:pic>
        <p:nvPicPr>
          <p:cNvPr id="7" name="Picture 6"/>
          <p:cNvPicPr>
            <a:picLocks noChangeAspect="1"/>
          </p:cNvPicPr>
          <p:nvPr/>
        </p:nvPicPr>
        <p:blipFill>
          <a:blip r:embed="rId7"/>
          <a:stretch>
            <a:fillRect/>
          </a:stretch>
        </p:blipFill>
        <p:spPr>
          <a:xfrm>
            <a:off x="8399370" y="4492922"/>
            <a:ext cx="1597290" cy="493819"/>
          </a:xfrm>
          <a:prstGeom prst="rect">
            <a:avLst/>
          </a:prstGeom>
        </p:spPr>
      </p:pic>
      <p:pic>
        <p:nvPicPr>
          <p:cNvPr id="8" name="Picture 7"/>
          <p:cNvPicPr>
            <a:picLocks noChangeAspect="1"/>
          </p:cNvPicPr>
          <p:nvPr/>
        </p:nvPicPr>
        <p:blipFill>
          <a:blip r:embed="rId8"/>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The drafting and structure of the EU Charter</a:t>
            </a:r>
          </a:p>
        </p:txBody>
      </p:sp>
      <p:sp>
        <p:nvSpPr>
          <p:cNvPr id="2" name="Content Placeholder 1"/>
          <p:cNvSpPr>
            <a:spLocks noGrp="1"/>
          </p:cNvSpPr>
          <p:nvPr>
            <p:ph idx="1"/>
          </p:nvPr>
        </p:nvSpPr>
        <p:spPr>
          <a:xfrm>
            <a:off x="1024129" y="2286001"/>
            <a:ext cx="9021304" cy="737562"/>
          </a:xfrm>
        </p:spPr>
        <p:txBody>
          <a:bodyPr>
            <a:normAutofit fontScale="92500"/>
          </a:bodyPr>
          <a:lstStyle/>
          <a:p>
            <a:pPr>
              <a:lnSpc>
                <a:spcPct val="150000"/>
              </a:lnSpc>
              <a:buBlip>
                <a:blip r:embed="rId5"/>
              </a:buBlip>
            </a:pPr>
            <a:r>
              <a:rPr lang="en-US" sz="2500" b="1" u="sng" dirty="0">
                <a:latin typeface="Times New Roman" panose="02020603050405020304" pitchFamily="18" charset="0"/>
                <a:cs typeface="Times New Roman" panose="02020603050405020304" pitchFamily="18" charset="0"/>
              </a:rPr>
              <a:t>The European Union Charter of Fundamental Rights (EU Charter)</a:t>
            </a:r>
            <a:endParaRPr lang="en-US" sz="2000" b="1" u="sng" dirty="0">
              <a:latin typeface="Times New Roman" panose="02020603050405020304" pitchFamily="18" charset="0"/>
              <a:cs typeface="Times New Roman" panose="02020603050405020304" pitchFamily="18" charset="0"/>
            </a:endParaRPr>
          </a:p>
          <a:p>
            <a:pPr marL="0" indent="0" algn="l">
              <a:lnSpc>
                <a:spcPct val="150000"/>
              </a:lnSpc>
              <a:buNone/>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5" name="Online Media 4" descr="The Charter of Fundamental Rights of the EU at 10 [Promoted]">
            <a:hlinkClick r:id="" action="ppaction://media"/>
            <a:extLst>
              <a:ext uri="{FF2B5EF4-FFF2-40B4-BE49-F238E27FC236}">
                <a16:creationId xmlns:a16="http://schemas.microsoft.com/office/drawing/2014/main" id="{2530A213-ADAB-CE45-9E93-554E7C564581}"/>
              </a:ext>
            </a:extLst>
          </p:cNvPr>
          <p:cNvPicPr>
            <a:picLocks noRot="1" noChangeAspect="1"/>
          </p:cNvPicPr>
          <p:nvPr>
            <a:videoFile r:link="rId1"/>
          </p:nvPr>
        </p:nvPicPr>
        <p:blipFill>
          <a:blip r:embed="rId9"/>
          <a:stretch>
            <a:fillRect/>
          </a:stretch>
        </p:blipFill>
        <p:spPr>
          <a:xfrm>
            <a:off x="2560331" y="2973727"/>
            <a:ext cx="5839039" cy="3299057"/>
          </a:xfrm>
          <a:prstGeom prst="rect">
            <a:avLst/>
          </a:prstGeom>
        </p:spPr>
      </p:pic>
    </p:spTree>
    <p:extLst>
      <p:ext uri="{BB962C8B-B14F-4D97-AF65-F5344CB8AC3E}">
        <p14:creationId xmlns:p14="http://schemas.microsoft.com/office/powerpoint/2010/main" val="1970315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The drafting and structure of the EU Charter</a:t>
            </a:r>
          </a:p>
        </p:txBody>
      </p:sp>
      <p:sp>
        <p:nvSpPr>
          <p:cNvPr id="2" name="Content Placeholder 1"/>
          <p:cNvSpPr>
            <a:spLocks noGrp="1"/>
          </p:cNvSpPr>
          <p:nvPr>
            <p:ph idx="1"/>
          </p:nvPr>
        </p:nvSpPr>
        <p:spPr>
          <a:xfrm>
            <a:off x="1024127" y="2286000"/>
            <a:ext cx="5897533" cy="3539067"/>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The Importance of Adopting the EU Charter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The adoption of the  EU Charter is one of the most significant constitutional steps in the history of the EU: Why?</a:t>
            </a:r>
          </a:p>
          <a:p>
            <a:pPr marL="128016" lvl="1" indent="0">
              <a:lnSpc>
                <a:spcPct val="150000"/>
              </a:lnSpc>
              <a:buNone/>
            </a:pPr>
            <a:endParaRPr lang="en-US" sz="1700" dirty="0">
              <a:latin typeface="Times New Roman" panose="02020603050405020304" pitchFamily="18" charset="0"/>
              <a:cs typeface="Times New Roman" panose="02020603050405020304" pitchFamily="18" charset="0"/>
            </a:endParaRPr>
          </a:p>
          <a:p>
            <a:pPr lvl="2">
              <a:lnSpc>
                <a:spcPct val="150000"/>
              </a:lnSpc>
              <a:buBlip>
                <a:blip r:embed="rId4"/>
              </a:buBlip>
            </a:pPr>
            <a:r>
              <a:rPr lang="en-US" sz="1300" dirty="0">
                <a:latin typeface="Times New Roman" panose="02020603050405020304" pitchFamily="18" charset="0"/>
                <a:cs typeface="Times New Roman" panose="02020603050405020304" pitchFamily="18" charset="0"/>
              </a:rPr>
              <a:t>1. The Charter was drafted using a new (and some might say revolutionary) procedure which involved not only representatives of national governments but </a:t>
            </a:r>
            <a:r>
              <a:rPr lang="en-US" sz="1300" b="1" dirty="0">
                <a:latin typeface="Times New Roman" panose="02020603050405020304" pitchFamily="18" charset="0"/>
                <a:cs typeface="Times New Roman" panose="02020603050405020304" pitchFamily="18" charset="0"/>
              </a:rPr>
              <a:t>also representatives of national and European parliaments</a:t>
            </a: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marL="128016" lvl="1" indent="0">
              <a:lnSpc>
                <a:spcPct val="150000"/>
              </a:lnSpc>
              <a:buNone/>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189217" y="3400335"/>
            <a:ext cx="2856216" cy="214216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911956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The drafting and structure of the EU Charter</a:t>
            </a:r>
          </a:p>
        </p:txBody>
      </p:sp>
      <p:sp>
        <p:nvSpPr>
          <p:cNvPr id="2" name="Content Placeholder 1"/>
          <p:cNvSpPr>
            <a:spLocks noGrp="1"/>
          </p:cNvSpPr>
          <p:nvPr>
            <p:ph idx="1"/>
          </p:nvPr>
        </p:nvSpPr>
        <p:spPr>
          <a:xfrm>
            <a:off x="1024127" y="2286000"/>
            <a:ext cx="5897533" cy="3539067"/>
          </a:xfrm>
        </p:spPr>
        <p:txBody>
          <a:bodyPr>
            <a:normAutofit lnSpcReduction="1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The Importance of Adopting the EU Charter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The adoption of the  EU Charter is one of the most significant constitutional steps in the history of the EU: Why?</a:t>
            </a: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r>
              <a:rPr lang="en-US" sz="1300" dirty="0">
                <a:latin typeface="Times New Roman" panose="02020603050405020304" pitchFamily="18" charset="0"/>
                <a:cs typeface="Times New Roman" panose="02020603050405020304" pitchFamily="18" charset="0"/>
              </a:rPr>
              <a:t>2. The fact that Member States felt the need to adopt a fundamental rights document (even though there is no general fundamental rights competence for the EU), is a further step in the long process of the constitutional evolution of the EU </a:t>
            </a: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F899ECA2-DB64-3643-95C8-38ECE5F99971}"/>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95916" y="3401010"/>
            <a:ext cx="2597305" cy="17127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1463339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The drafting and structure of the EU Charter</a:t>
            </a:r>
          </a:p>
        </p:txBody>
      </p:sp>
      <p:sp>
        <p:nvSpPr>
          <p:cNvPr id="2" name="Content Placeholder 1"/>
          <p:cNvSpPr>
            <a:spLocks noGrp="1"/>
          </p:cNvSpPr>
          <p:nvPr>
            <p:ph idx="1"/>
          </p:nvPr>
        </p:nvSpPr>
        <p:spPr>
          <a:xfrm>
            <a:off x="1024127" y="2286000"/>
            <a:ext cx="6148342" cy="3874204"/>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The Cologne EU Council of 1999 and Its Conclusions </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Charter should contain: </a:t>
            </a:r>
          </a:p>
          <a:p>
            <a:pPr marL="128016" lvl="1" indent="0">
              <a:lnSpc>
                <a:spcPct val="150000"/>
              </a:lnSpc>
              <a:buNone/>
            </a:pPr>
            <a:endParaRPr lang="en-US" sz="1700" dirty="0">
              <a:latin typeface="Times New Roman" panose="02020603050405020304" pitchFamily="18" charset="0"/>
              <a:cs typeface="Times New Roman" panose="02020603050405020304" pitchFamily="18" charset="0"/>
            </a:endParaRPr>
          </a:p>
          <a:p>
            <a:pPr lvl="2">
              <a:lnSpc>
                <a:spcPct val="150000"/>
              </a:lnSpc>
              <a:buBlip>
                <a:blip r:embed="rId4"/>
              </a:buBlip>
            </a:pPr>
            <a:r>
              <a:rPr lang="en-US" sz="1300" dirty="0">
                <a:latin typeface="Times New Roman" panose="02020603050405020304" pitchFamily="18" charset="0"/>
                <a:cs typeface="Times New Roman" panose="02020603050405020304" pitchFamily="18" charset="0"/>
              </a:rPr>
              <a:t>A. The rights and procedural guarantees contained in the ECHR and those derived by the common constitutional traditions, as general principles of European law </a:t>
            </a:r>
          </a:p>
          <a:p>
            <a:pPr lvl="2">
              <a:lnSpc>
                <a:spcPct val="150000"/>
              </a:lnSpc>
              <a:buBlip>
                <a:blip r:embed="rId4"/>
              </a:buBlip>
            </a:pPr>
            <a:r>
              <a:rPr lang="en-US" sz="1300" dirty="0">
                <a:latin typeface="Times New Roman" panose="02020603050405020304" pitchFamily="18" charset="0"/>
                <a:cs typeface="Times New Roman" panose="02020603050405020304" pitchFamily="18" charset="0"/>
              </a:rPr>
              <a:t>B. The rights pertaining to Union citizens (e.g. right to move and reside in Member States) </a:t>
            </a:r>
          </a:p>
          <a:p>
            <a:pPr lvl="2">
              <a:lnSpc>
                <a:spcPct val="150000"/>
              </a:lnSpc>
              <a:buBlip>
                <a:blip r:embed="rId4"/>
              </a:buBlip>
            </a:pPr>
            <a:r>
              <a:rPr lang="en-US" sz="1300" dirty="0">
                <a:latin typeface="Times New Roman" panose="02020603050405020304" pitchFamily="18" charset="0"/>
                <a:cs typeface="Times New Roman" panose="02020603050405020304" pitchFamily="18" charset="0"/>
              </a:rPr>
              <a:t>C. Account was to be taken of the social rights contained in the European Social Charter and the Community Charter of the Fundamental Social Rights of Workers</a:t>
            </a: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8DF98CAD-F72B-4241-B495-7CAFE8570DB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172470" y="3654700"/>
            <a:ext cx="2928364" cy="164476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5178880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130464C08C83B4786C69C8E218EEB9A" ma:contentTypeVersion="11" ma:contentTypeDescription="Create a new document." ma:contentTypeScope="" ma:versionID="4aa4d920e9ef1cd030e7173058c6ec44">
  <xsd:schema xmlns:xsd="http://www.w3.org/2001/XMLSchema" xmlns:xs="http://www.w3.org/2001/XMLSchema" xmlns:p="http://schemas.microsoft.com/office/2006/metadata/properties" xmlns:ns1="http://schemas.microsoft.com/sharepoint/v3" xmlns:ns2="4595ca7b-3a15-4971-af5f-cadc29c03e04" targetNamespace="http://schemas.microsoft.com/office/2006/metadata/properties" ma:root="true" ma:fieldsID="a40584e085f81fbef6ac87ea821be1c0" ns1:_="" ns2:_="">
    <xsd:import namespace="http://schemas.microsoft.com/sharepoint/v3"/>
    <xsd:import namespace="4595ca7b-3a15-4971-af5f-cadc29c03e04"/>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595ca7b-3a15-4971-af5f-cadc29c03e04" elementFormDefault="qualified">
    <xsd:import namespace="http://schemas.microsoft.com/office/2006/documentManagement/types"/>
    <xsd:import namespace="http://schemas.microsoft.com/office/infopath/2007/PartnerControls"/>
    <xsd:element name="_dlc_DocId" ma:index="10" nillable="true" ma:displayName="Document ID Value" ma:description="The value of the document ID assigned to this item." ma:internalName="_dlc_DocId" ma:readOnly="true">
      <xsd:simpleType>
        <xsd:restriction base="dms:Text"/>
      </xsd:simpleType>
    </xsd:element>
    <xsd:element name="_dlc_DocIdUrl" ma:index="1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_dlc_DocId xmlns="4595ca7b-3a15-4971-af5f-cadc29c03e04">QPT3VHF6MKWP-396621065-20</_dlc_DocId>
    <_dlc_DocIdUrl xmlns="4595ca7b-3a15-4971-af5f-cadc29c03e04">
      <Url>https://qataruniversity-prd.qu.edu.qa/en-us/Research/cld/training/DohaEUcourses/_layouts/15/DocIdRedir.aspx?ID=QPT3VHF6MKWP-396621065-20</Url>
      <Description>QPT3VHF6MKWP-396621065-20</Description>
    </_dlc_DocIdUrl>
  </documentManagement>
</p:properties>
</file>

<file path=customXml/itemProps1.xml><?xml version="1.0" encoding="utf-8"?>
<ds:datastoreItem xmlns:ds="http://schemas.openxmlformats.org/officeDocument/2006/customXml" ds:itemID="{833EE3AD-780A-46F5-8B45-A3010FCD60DC}"/>
</file>

<file path=customXml/itemProps2.xml><?xml version="1.0" encoding="utf-8"?>
<ds:datastoreItem xmlns:ds="http://schemas.openxmlformats.org/officeDocument/2006/customXml" ds:itemID="{CF9568DB-BF41-43A8-A5AF-A257F90BF4A9}"/>
</file>

<file path=customXml/itemProps3.xml><?xml version="1.0" encoding="utf-8"?>
<ds:datastoreItem xmlns:ds="http://schemas.openxmlformats.org/officeDocument/2006/customXml" ds:itemID="{2C62341A-25F4-4347-8152-C0769FCFCCE5}"/>
</file>

<file path=customXml/itemProps4.xml><?xml version="1.0" encoding="utf-8"?>
<ds:datastoreItem xmlns:ds="http://schemas.openxmlformats.org/officeDocument/2006/customXml" ds:itemID="{69D4198E-CB27-48AD-B4D8-F8E73DA81C24}"/>
</file>

<file path=docProps/app.xml><?xml version="1.0" encoding="utf-8"?>
<Properties xmlns="http://schemas.openxmlformats.org/officeDocument/2006/extended-properties" xmlns:vt="http://schemas.openxmlformats.org/officeDocument/2006/docPropsVTypes">
  <Template>Integral</Template>
  <TotalTime>7249</TotalTime>
  <Words>2291</Words>
  <Application>Microsoft Office PowerPoint</Application>
  <PresentationFormat>Widescreen</PresentationFormat>
  <Paragraphs>317</Paragraphs>
  <Slides>35</Slides>
  <Notes>35</Notes>
  <HiddenSlides>0</HiddenSlides>
  <MMClips>4</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Calibri</vt:lpstr>
      <vt:lpstr>Times New Roman</vt:lpstr>
      <vt:lpstr>Tw Cen MT</vt:lpstr>
      <vt:lpstr>Tw Cen MT Condensed</vt:lpstr>
      <vt:lpstr>Wingdings 3</vt:lpstr>
      <vt:lpstr>Integral</vt:lpstr>
      <vt:lpstr>Jean monnet module  – Doha courses on European union law – Fall 2023 Dr. Ioannis Konstantinidis</vt:lpstr>
      <vt:lpstr>Course 2: The EU Charter of Fundamental Rights – Week 5</vt:lpstr>
      <vt:lpstr>Week 5</vt:lpstr>
      <vt:lpstr>I. The drafting and structure of the EU Charter</vt:lpstr>
      <vt:lpstr>I. The drafting and structure of the EU Charter</vt:lpstr>
      <vt:lpstr>I. The drafting and structure of the EU Charter</vt:lpstr>
      <vt:lpstr>I. The drafting and structure of the EU Charter</vt:lpstr>
      <vt:lpstr>I. The drafting and structure of the EU Charter</vt:lpstr>
      <vt:lpstr>I. The drafting and structure of the EU Charter</vt:lpstr>
      <vt:lpstr>I. The drafting and structure of the EU Charter</vt:lpstr>
      <vt:lpstr>I. The drafting and structure of the EU Charter</vt:lpstr>
      <vt:lpstr>I. The drafting and structure of the EU Charter</vt:lpstr>
      <vt:lpstr>I. The drafting and structure of the EU Charter</vt:lpstr>
      <vt:lpstr>I. The drafting and structure of the EU Charter</vt:lpstr>
      <vt:lpstr>I. The drafting and structure of the EU Charter</vt:lpstr>
      <vt:lpstr>I. The drafting and structure of the EU Charter</vt:lpstr>
      <vt:lpstr>I. The drafting and structure of the EU Charter</vt:lpstr>
      <vt:lpstr>IΙ. The Substantive Provisions and the Scope of Application / Interpretation of the EU Charter </vt:lpstr>
      <vt:lpstr>IΙ. The Substantive Provisions and the Scope of Application / Interpretation of the EU Charter </vt:lpstr>
      <vt:lpstr>IΙ. The Substantive Provisions and the Scope of Application / Interpretation of the EU Charter </vt:lpstr>
      <vt:lpstr>IΙ. The Substantive Provisions and the Scope of Application / Interpretation of the EU Charter </vt:lpstr>
      <vt:lpstr>IΙ. The Substantive Provisions and the Scope of Application / Interpretation of the EU Charter </vt:lpstr>
      <vt:lpstr>IΙ. The Substantive Provisions and the Scope of Application / Interpretation of the EU Charter </vt:lpstr>
      <vt:lpstr>IΙ. The Substantive Provisions and the Scope of Application / Interpretation of the EU Charter </vt:lpstr>
      <vt:lpstr>IΙ. The Substantive Provisions and the Scope of Application / Interpretation of the EU Charter </vt:lpstr>
      <vt:lpstr>IΙ. The Substantive Provisions and the Scope of Application / Interpretation of the EU Charter </vt:lpstr>
      <vt:lpstr>IΙ. The Substantive Provisions and the Scope of Application / Interpretation of the EU Charter </vt:lpstr>
      <vt:lpstr>IΙ. The Substantive Provisions and the Scope of Application / Interpretation of the EU Charter </vt:lpstr>
      <vt:lpstr>IΙ. The Substantive Provisions and the Scope of Application / Interpretation of the EU Charter </vt:lpstr>
      <vt:lpstr>IΙ. The Substantive Provisions and the Scope of Application / Interpretation of the EU Charter </vt:lpstr>
      <vt:lpstr>IΙ. The Substantive Provisions and the Scope of Application / Interpretation of the EU Charter </vt:lpstr>
      <vt:lpstr>IΙ. The Substantive Provisions and the Scope of Application / Interpretation of the EU Charter </vt:lpstr>
      <vt:lpstr>III. Concluding Remarks </vt:lpstr>
      <vt:lpstr>Next Week: - The European Union and the European Convention on Human Rights   - Τηε European Union External Action and Human Rights </vt:lpstr>
      <vt:lpstr>Questions?</vt:lpstr>
    </vt:vector>
  </TitlesOfParts>
  <Company>Qatar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تحريك الرقابة أمام المحكمة الدستورية عن طريق الدفع من الأفراد</dc:title>
  <dc:creator>Fatma Mansour M A Almesleh</dc:creator>
  <cp:lastModifiedBy>Ioannis Konstantinidis</cp:lastModifiedBy>
  <cp:revision>202</cp:revision>
  <dcterms:created xsi:type="dcterms:W3CDTF">2015-10-18T15:36:54Z</dcterms:created>
  <dcterms:modified xsi:type="dcterms:W3CDTF">2023-10-31T08:11:50Z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0x0101004130464C08C83B4786C69C8E218EEB9A</vt:lpwstr>
  </property>
  <property fmtid="{D5CDD505-2E9C-101B-9397-08002B2CF9AE}" pid="3" name="_dlc_DocIdItemGuid">
    <vt:lpwstr>5ac86279-bb81-4ccd-ace6-d25e35e3a19e</vt:lpwstr>
  </property>
</Properties>
</file>