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30.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29.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6.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slideLayouts/slideLayout3.xml" ContentType="application/vnd.openxmlformats-officedocument.presentationml.slideLayou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7.xml" ContentType="application/vnd.openxmlformats-officedocument.presentationml.notesSlide+xml"/>
  <Override PartName="/ppt/notesSlides/notesSlide29.xml" ContentType="application/vnd.openxmlformats-officedocument.presentationml.notesSlide+xml"/>
  <Override PartName="/ppt/notesSlides/notesSlide2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8.xml" ContentType="application/vnd.openxmlformats-officedocument.presentationml.notesSlide+xml"/>
  <Override PartName="/ppt/notesSlides/notesSlide22.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304" r:id="rId3"/>
    <p:sldId id="305" r:id="rId4"/>
    <p:sldId id="296" r:id="rId5"/>
    <p:sldId id="359" r:id="rId6"/>
    <p:sldId id="351" r:id="rId7"/>
    <p:sldId id="290" r:id="rId8"/>
    <p:sldId id="337" r:id="rId9"/>
    <p:sldId id="352" r:id="rId10"/>
    <p:sldId id="353" r:id="rId11"/>
    <p:sldId id="354" r:id="rId12"/>
    <p:sldId id="355" r:id="rId13"/>
    <p:sldId id="356" r:id="rId14"/>
    <p:sldId id="357" r:id="rId15"/>
    <p:sldId id="358" r:id="rId16"/>
    <p:sldId id="361" r:id="rId17"/>
    <p:sldId id="360" r:id="rId18"/>
    <p:sldId id="362" r:id="rId19"/>
    <p:sldId id="363" r:id="rId20"/>
    <p:sldId id="364" r:id="rId21"/>
    <p:sldId id="365" r:id="rId22"/>
    <p:sldId id="366" r:id="rId23"/>
    <p:sldId id="367" r:id="rId24"/>
    <p:sldId id="368" r:id="rId25"/>
    <p:sldId id="369" r:id="rId26"/>
    <p:sldId id="370" r:id="rId27"/>
    <p:sldId id="372" r:id="rId28"/>
    <p:sldId id="373" r:id="rId29"/>
    <p:sldId id="374" r:id="rId30"/>
    <p:sldId id="376" r:id="rId31"/>
    <p:sldId id="349" r:id="rId32"/>
    <p:sldId id="289"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25" autoAdjust="0"/>
    <p:restoredTop sz="90000" autoAdjust="0"/>
  </p:normalViewPr>
  <p:slideViewPr>
    <p:cSldViewPr snapToGrid="0">
      <p:cViewPr varScale="1">
        <p:scale>
          <a:sx n="61" d="100"/>
          <a:sy n="61" d="100"/>
        </p:scale>
        <p:origin x="9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810688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260591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508676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77489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036355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293510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2131052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856541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811139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4254525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45871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293620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214241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363525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00202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23834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79822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698753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1094072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2181649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1048193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82620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970970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3729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10/30/2022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cAZnzpoRBzc?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M4KxjkHqn4o?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a:t>
            </a:r>
            <a:r>
              <a:rPr lang="en-US" sz="3500">
                <a:latin typeface="Times New Roman" panose="02020603050405020304" pitchFamily="18" charset="0"/>
                <a:cs typeface="Times New Roman" panose="02020603050405020304" pitchFamily="18" charset="0"/>
              </a:rPr>
              <a:t>Fall </a:t>
            </a:r>
            <a:r>
              <a:rPr lang="en-US" sz="3500" smtClean="0">
                <a:latin typeface="Times New Roman" panose="02020603050405020304" pitchFamily="18" charset="0"/>
                <a:cs typeface="Times New Roman" panose="02020603050405020304" pitchFamily="18" charset="0"/>
              </a:rPr>
              <a:t>2022</a:t>
            </a:r>
            <a:r>
              <a:rPr lang="en-US" sz="3500" dirty="0">
                <a:latin typeface="Times New Roman" panose="02020603050405020304" pitchFamily="18" charset="0"/>
                <a:cs typeface="Times New Roman" panose="02020603050405020304" pitchFamily="18" charset="0"/>
              </a:rPr>
              <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Treaty drafting novelty?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Normally international treaties are drafted and negotiated by representatives of national governments and are then presented to national parliaments for ratification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Given the fundamental importance of the document to be drafted, the Member States decided to include in the discussions representatives of directly elected parliaments hence </a:t>
            </a:r>
            <a:r>
              <a:rPr lang="en-US" sz="1700" b="1" dirty="0">
                <a:latin typeface="Times New Roman" panose="02020603050405020304" pitchFamily="18" charset="0"/>
                <a:cs typeface="Times New Roman" panose="02020603050405020304" pitchFamily="18" charset="0"/>
              </a:rPr>
              <a:t>enhancing the democratic credentials of the drafting body </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7ECF03B-7D52-0140-93CA-6DD45D58DFB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307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Tampere EU Council of 1999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15 representatives of the heads of state or government of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 representative of the Commission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16 representatives of the European Parliament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30 representatives of the national parliaments (two for each Member State)</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756D518-32D9-AB48-B048-94161F92BD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357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Democratic legitimacy: all documents were made public and placed on the internet</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 Acceding Member States as well as non-governmental organizations (NGOs) were allowed to participate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52B986A-7249-8C48-BFF2-5F15F13C8F7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9684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10 months to draft the EU Charter</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was proclaimed by the European Parliament, the Commission and the Council on 7 December 2000 in Nice (France)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Initially, the EU Charter was not legally binding – Issue settled by the Treaty of Lisbon (Article 6(1))</a:t>
            </a: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6AEB4A5-8BB6-B148-B764-372CED077D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3974" y="3556163"/>
            <a:ext cx="2841157" cy="18735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365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Departure from the traditional dichotomy of civil and political rights/economic and social rights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approaches fundamental rights as an individual whole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EU Charter is divided into titles according to six fundamental values: dignity, freedom, equality, solidarity, citizens’ rights, and justice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ED0C7AD-E2A9-2E4C-ADE2-F7D993DD0E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0913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They </a:t>
            </a:r>
            <a:r>
              <a:rPr lang="en-US" sz="1700" dirty="0">
                <a:latin typeface="Times New Roman" panose="02020603050405020304" pitchFamily="18" charset="0"/>
                <a:cs typeface="Times New Roman" panose="02020603050405020304" pitchFamily="18" charset="0"/>
              </a:rPr>
              <a:t>are complemented by a preamble and the so-called horizontal provisions: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300" dirty="0">
                <a:latin typeface="Times New Roman" panose="02020603050405020304" pitchFamily="18" charset="0"/>
                <a:cs typeface="Times New Roman" panose="02020603050405020304" pitchFamily="18" charset="0"/>
              </a:rPr>
              <a:t>General provisions (scope of application of the Charter), the legitimate grounds of limits on, and derogations from, Charter rights, as well as the relationship with the ECHR, national constitutions, and international human rights treaties</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0514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 Dignity – Article 1-5</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 contains those rights </a:t>
            </a:r>
            <a:r>
              <a:rPr lang="en-US" sz="1700" b="1" dirty="0">
                <a:latin typeface="Times New Roman" panose="02020603050405020304" pitchFamily="18" charset="0"/>
                <a:cs typeface="Times New Roman" panose="02020603050405020304" pitchFamily="18" charset="0"/>
              </a:rPr>
              <a:t>which are essential to the enjoyment of any other right</a:t>
            </a:r>
            <a:r>
              <a:rPr lang="en-US" sz="1700" dirty="0">
                <a:latin typeface="Times New Roman" panose="02020603050405020304" pitchFamily="18" charset="0"/>
                <a:cs typeface="Times New Roman" panose="02020603050405020304" pitchFamily="18" charset="0"/>
              </a:rPr>
              <a:t>: the right to human dignity; the right to life; the right to the integrity of the person, which contains new generation </a:t>
            </a:r>
            <a:r>
              <a:rPr lang="en-US" sz="1700" b="1" dirty="0">
                <a:latin typeface="Times New Roman" panose="02020603050405020304" pitchFamily="18" charset="0"/>
                <a:cs typeface="Times New Roman" panose="02020603050405020304" pitchFamily="18" charset="0"/>
              </a:rPr>
              <a:t>rights such as the principle of informed consent in relation to medical intervention</a:t>
            </a:r>
            <a:r>
              <a:rPr lang="en-US" sz="1700" dirty="0">
                <a:latin typeface="Times New Roman" panose="02020603050405020304" pitchFamily="18" charset="0"/>
                <a:cs typeface="Times New Roman" panose="02020603050405020304" pitchFamily="18" charset="0"/>
              </a:rPr>
              <a:t>; the prohibition of torture and inhuman and degrading treatment; and the prohibition of slavery and forced labor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EA3AE6D9-C340-674C-A4D1-BEBEED00CED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3433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title contains some of the traditional civil and political rights: right to liberty; the right to private life; the right to freedom of expression; the right to property</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new generation rights: the right to protection of personal data</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socio-economic rights, such as the right to work and the right to education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63299BEE-D4FA-804C-9F5A-D6CB4F3CEB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Comment: It is interesting to note that despite the Charter’s ambitions to reflect a more contemporary take on rights, the right to freedom of thought and religion was not broadened explicitly to include the right not to hold a religious belief, as suggested by many NGOs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CA4D8650-33F5-9143-B3E3-4684101159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908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III: Equality – Articles 20-26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III contains traditional equality rights (non-discrimination on grounds of sex, race, sexual orientation, religion, belief, etc.)</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provides for the right not to be discriminated against on grounds of nationality within the scope of application of the Treaty and the rights of more vulnerable members of society such as children, the elderly, and disabled people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C9D9BC9-5DF4-6B4B-9402-4FEE2661AD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547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5</a:t>
            </a: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Drafting and Structure of the Charter</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Substantive Provisions and the Scope of Application/Interpretation of the EU Charter</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IV was the most contested part of the EU Charter </a:t>
            </a:r>
            <a:r>
              <a:rPr lang="en-US" sz="1700" dirty="0" smtClean="0">
                <a:latin typeface="Times New Roman" panose="02020603050405020304" pitchFamily="18" charset="0"/>
                <a:cs typeface="Times New Roman" panose="02020603050405020304" pitchFamily="18" charset="0"/>
              </a:rPr>
              <a:t>in </a:t>
            </a:r>
            <a:r>
              <a:rPr lang="en-US" sz="1700" dirty="0">
                <a:latin typeface="Times New Roman" panose="02020603050405020304" pitchFamily="18" charset="0"/>
                <a:cs typeface="Times New Roman" panose="02020603050405020304" pitchFamily="18" charset="0"/>
              </a:rPr>
              <a:t>certain EU members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Traditional social rights and ‘principles’, such as the right to collective bargaining and action, including the right to strike and protection against unjustified dismissal; the right to fair working conditions as well as protection for children and young people at work, and protection for the family, including protection against dismissal linked to maternity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77279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includes ‘recognition’ of social security and social assistance; access to services of general economic interests; and the ‘right’ to health care, as well as the obligation for the Union to ensure a high level of environmental and consumer protection in its policies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7188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article benefits mainly EU citizens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vote and stand for elections in the European Parliament and in municipal elections in the Member State of residence, the right to move and reside freely in the territory of the Member States, and the right to consular and diplomatic protection, all limited to Union citizens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300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‘administrative rights’ in this title, such as the right to good administration, the right to access documents, the right to complain to the Ombudsman, and the right to petition, are also available to non-EU citizens residents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007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VI: Justice – Articles 47-50</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VI is concerned with the administration of justice and draws mainly on the ECHR and on the common constitutional traditions to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an effective remedy and a fair trial; the right to be presumed innocent and the right of </a:t>
            </a:r>
            <a:r>
              <a:rPr lang="en-US" sz="1700" dirty="0" err="1">
                <a:latin typeface="Times New Roman" panose="02020603050405020304" pitchFamily="18" charset="0"/>
                <a:cs typeface="Times New Roman" panose="02020603050405020304" pitchFamily="18" charset="0"/>
              </a:rPr>
              <a:t>defence</a:t>
            </a:r>
            <a:r>
              <a:rPr lang="en-US" sz="1700" dirty="0">
                <a:latin typeface="Times New Roman" panose="02020603050405020304" pitchFamily="18" charset="0"/>
                <a:cs typeface="Times New Roman" panose="02020603050405020304" pitchFamily="18" charset="0"/>
              </a:rPr>
              <a:t>; the principle of legality and proportionality of criminal offences and penalties; and the principle of </a:t>
            </a:r>
            <a:r>
              <a:rPr lang="en-US" sz="1700" i="1" dirty="0">
                <a:latin typeface="Times New Roman" panose="02020603050405020304" pitchFamily="18" charset="0"/>
                <a:cs typeface="Times New Roman" panose="02020603050405020304" pitchFamily="18" charset="0"/>
              </a:rPr>
              <a:t>ne bis in idem</a:t>
            </a:r>
            <a:r>
              <a:rPr lang="en-US" sz="1700" dirty="0">
                <a:latin typeface="Times New Roman" panose="02020603050405020304" pitchFamily="18" charset="0"/>
                <a:cs typeface="Times New Roman" panose="02020603050405020304" pitchFamily="18" charset="0"/>
              </a:rPr>
              <a:t>, which is to say the right not to be tried or punished twice for the same offence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04060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928843" cy="3874204"/>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EU Charter codifies existing case law making rights more visible to the citizen. Its primary addressee, then, is the EU</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Member States are also bound by EU fundamental rights when they exercise a discretion which has either been conferred by Union law (i.e. when they implement a Union law instrument) or when they bring themselves within the scope of EU law by limiting or derogating from one of the rights conferred by the Treaties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89A745E-0EE9-B841-9994-33D273FF0C2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39566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925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Article 51(1) therefore states that the provisions of the Charter are addressed to the EU Institutions, agencies, and bodies and to the Member States ‘only’ when they implement Union law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What constitute “implementation” for the purposes of Article 51(1)</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covers cases in which the Member State is implementing or giving effect to a directive, regulation, or decision, as well as cases where the Member State is limiting one of the rights granted by the Treaty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2424787-9175-D946-BCFF-54A6191CD3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8731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Case </a:t>
            </a:r>
            <a:r>
              <a:rPr lang="en-US" sz="1700" i="1" dirty="0">
                <a:latin typeface="Times New Roman" panose="02020603050405020304" pitchFamily="18" charset="0"/>
                <a:cs typeface="Times New Roman" panose="02020603050405020304" pitchFamily="18" charset="0"/>
              </a:rPr>
              <a:t>Åklagaren v. Hans </a:t>
            </a:r>
            <a:r>
              <a:rPr lang="en-US" sz="1700" i="1" dirty="0" err="1">
                <a:latin typeface="Times New Roman" panose="02020603050405020304" pitchFamily="18" charset="0"/>
                <a:cs typeface="Times New Roman" panose="02020603050405020304" pitchFamily="18" charset="0"/>
              </a:rPr>
              <a:t>Åkerberg</a:t>
            </a:r>
            <a:r>
              <a:rPr lang="en-US" sz="1700" i="1" dirty="0">
                <a:latin typeface="Times New Roman" panose="02020603050405020304" pitchFamily="18" charset="0"/>
                <a:cs typeface="Times New Roman" panose="02020603050405020304" pitchFamily="18" charset="0"/>
              </a:rPr>
              <a:t> </a:t>
            </a:r>
            <a:r>
              <a:rPr lang="en-US" sz="1700" i="1" dirty="0" err="1">
                <a:latin typeface="Times New Roman" panose="02020603050405020304" pitchFamily="18" charset="0"/>
                <a:cs typeface="Times New Roman" panose="02020603050405020304" pitchFamily="18" charset="0"/>
              </a:rPr>
              <a:t>Fransson</a:t>
            </a:r>
            <a:endParaRPr lang="en-US" sz="1700" i="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Several intervening Member States, together with the Commission, argued that the Charter was not applicable since the legislation which formed the basis for the proceedings was not implementing EU law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9960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Very few fundamental rights are absolute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vast majority of fundamental rights can be limited in order to protect the rights of others and/or to ensure that public policy objectives can be carried out</a:t>
            </a:r>
          </a:p>
          <a:p>
            <a:pPr marL="0" indent="0">
              <a:lnSpc>
                <a:spcPct val="150000"/>
              </a:lnSpc>
              <a:buNone/>
            </a:pP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65091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Charter provides for just one general derogation and limitation clause. Article 52(1) states that limitations on the exercise of Charter rights must: </a:t>
            </a:r>
          </a:p>
          <a:p>
            <a:pPr marL="0" indent="0">
              <a:lnSpc>
                <a:spcPct val="150000"/>
              </a:lnSpc>
              <a:buNone/>
            </a:pPr>
            <a:endParaRPr lang="en-US" sz="14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provided by law;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essence of those rights;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principle of proportionality; and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necessary to meet the objectives of ‘general interest recognized by the Union or the need to protect the rights and freedoms of others</a:t>
            </a: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0877A21-66FA-2248-87F4-C5C6420A613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607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5</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EU Charter of Fundamental Freedoms</a:t>
            </a:r>
            <a:endParaRPr lang="en-US" sz="1700" dirty="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Note on Article 53:`this Article ensures that the protection afforded by the Charter cannot fall below that afforded by international law and international agreements to which the EU or all of the Member States are parties, including the ECHR, and by the Member States’ constitutions</a:t>
            </a:r>
          </a:p>
          <a:p>
            <a:pPr marL="0" indent="0">
              <a:lnSpc>
                <a:spcPct val="150000"/>
              </a:lnSpc>
              <a:buNone/>
            </a:pPr>
            <a:r>
              <a:rPr lang="en-US" sz="1700" dirty="0">
                <a:latin typeface="Times New Roman" panose="02020603050405020304" pitchFamily="18" charset="0"/>
                <a:cs typeface="Times New Roman" panose="02020603050405020304" pitchFamily="18" charset="0"/>
              </a:rPr>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1FADD644-BA29-F045-B1B5-1579AE2E31D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9354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Whether the EU</a:t>
            </a:r>
            <a:r>
              <a:rPr lang="el-G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Charter will open a new era in the development of the EU from limited economic cooperation to a full political, economic, and social union remains to be seen</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Future practice and case law of the European Court of Justice will provide more answers</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1024128" y="585215"/>
            <a:ext cx="9720072" cy="2299837"/>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Next Week: - The European Union and the European Convention on Human Rights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l-GR" sz="4000" dirty="0" err="1">
                <a:latin typeface="Times New Roman" panose="02020603050405020304" pitchFamily="18" charset="0"/>
                <a:cs typeface="Times New Roman" panose="02020603050405020304" pitchFamily="18" charset="0"/>
              </a:rPr>
              <a:t>Τηε</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European Union External Action and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a:latin typeface="Times New Roman" panose="02020603050405020304" pitchFamily="18" charset="0"/>
                <a:cs typeface="Times New Roman" panose="02020603050405020304" pitchFamily="18" charset="0"/>
              </a:rPr>
              <a:t>­</a:t>
            </a:r>
            <a:r>
              <a:rPr lang="en-US" sz="1700" b="1" u="sng" dirty="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Online Media 10" descr="History: EU Charter of Fundamental Rights">
            <a:hlinkClick r:id="" action="ppaction://media"/>
            <a:extLst>
              <a:ext uri="{FF2B5EF4-FFF2-40B4-BE49-F238E27FC236}">
                <a16:creationId xmlns:a16="http://schemas.microsoft.com/office/drawing/2014/main" id="{D3AA841D-073E-6442-B23D-65DF1ADE4B34}"/>
              </a:ext>
            </a:extLst>
          </p:cNvPr>
          <p:cNvPicPr>
            <a:picLocks noRot="1" noChangeAspect="1"/>
          </p:cNvPicPr>
          <p:nvPr>
            <a:videoFile r:link="rId1"/>
          </p:nvPr>
        </p:nvPicPr>
        <p:blipFill>
          <a:blip r:embed="rId9"/>
          <a:stretch>
            <a:fillRect/>
          </a:stretch>
        </p:blipFill>
        <p:spPr>
          <a:xfrm>
            <a:off x="2383158" y="2959164"/>
            <a:ext cx="6303246" cy="3561334"/>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The Charter of Fundamental Rights of the EU at 10 [Promoted]">
            <a:hlinkClick r:id="" action="ppaction://media"/>
            <a:extLst>
              <a:ext uri="{FF2B5EF4-FFF2-40B4-BE49-F238E27FC236}">
                <a16:creationId xmlns:a16="http://schemas.microsoft.com/office/drawing/2014/main" id="{2530A213-ADAB-CE45-9E93-554E7C564581}"/>
              </a:ext>
            </a:extLst>
          </p:cNvPr>
          <p:cNvPicPr>
            <a:picLocks noRot="1" noChangeAspect="1"/>
          </p:cNvPicPr>
          <p:nvPr>
            <a:videoFile r:link="rId1"/>
          </p:nvPr>
        </p:nvPicPr>
        <p:blipFill>
          <a:blip r:embed="rId9"/>
          <a:stretch>
            <a:fillRect/>
          </a:stretch>
        </p:blipFill>
        <p:spPr>
          <a:xfrm>
            <a:off x="2560331" y="2973727"/>
            <a:ext cx="5839039" cy="3299057"/>
          </a:xfrm>
          <a:prstGeom prst="rect">
            <a:avLst/>
          </a:prstGeom>
        </p:spPr>
      </p:pic>
    </p:spTree>
    <p:extLst>
      <p:ext uri="{BB962C8B-B14F-4D97-AF65-F5344CB8AC3E}">
        <p14:creationId xmlns:p14="http://schemas.microsoft.com/office/powerpoint/2010/main" val="197031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1. The Charter was drafted using a new (and some might say revolutionary) procedure which involved not only representatives of national governments but </a:t>
            </a:r>
            <a:r>
              <a:rPr lang="en-US" sz="1300" b="1" dirty="0">
                <a:latin typeface="Times New Roman" panose="02020603050405020304" pitchFamily="18" charset="0"/>
                <a:cs typeface="Times New Roman" panose="02020603050405020304" pitchFamily="18" charset="0"/>
              </a:rPr>
              <a:t>also representatives of national and European parliaments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2. The fact that Member States felt the need to adopt a fundamental rights document (even though there is no general fundamental rights competence for the EU), is a further step in the long process of the constitutional evolution of the EU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899ECA2-DB64-3643-95C8-38ECE5F9997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Charter should contain: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The rights and procedural guarantees contained in the ECHR and those derived by the common constitutional traditions, as general principles of European law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B. The rights pertaining to Union citizens (e.g. right to move and reside in Member States)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C. Account was to be taken of the social rights contained in the European Social Charter and the Community Charter of the Fundamental Social Rights of Workers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DF98CAD-F72B-4241-B495-7CAFE8570DB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1788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Body in charge of drafting the EU Charter: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Representatives of the heads of state and government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B. President of the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C. Representatives of national parliaments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D. Members of the European Parliament</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96C3483C-E83E-6743-B2D4-DA825821B1A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67" y="3158941"/>
            <a:ext cx="2432205" cy="2432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26151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QPT3VHF6MKWP-396621065-19</_dlc_DocId>
    <_dlc_DocIdUrl xmlns="4595ca7b-3a15-4971-af5f-cadc29c03e04">
      <Url>https://qataruniversity-prd.qu.edu.qa/en-us/Research/cld/training/DohaEUcourses/_layouts/15/DocIdRedir.aspx?ID=QPT3VHF6MKWP-396621065-19</Url>
      <Description>QPT3VHF6MKWP-396621065-19</Description>
    </_dlc_DocIdUrl>
  </documentManagement>
</p:properties>
</file>

<file path=customXml/itemProps1.xml><?xml version="1.0" encoding="utf-8"?>
<ds:datastoreItem xmlns:ds="http://schemas.openxmlformats.org/officeDocument/2006/customXml" ds:itemID="{C5F3B1AB-3294-45F5-B4F0-43C180884751}"/>
</file>

<file path=customXml/itemProps2.xml><?xml version="1.0" encoding="utf-8"?>
<ds:datastoreItem xmlns:ds="http://schemas.openxmlformats.org/officeDocument/2006/customXml" ds:itemID="{A35A9085-B18D-465E-B57A-9AB89C8AEC9E}"/>
</file>

<file path=customXml/itemProps3.xml><?xml version="1.0" encoding="utf-8"?>
<ds:datastoreItem xmlns:ds="http://schemas.openxmlformats.org/officeDocument/2006/customXml" ds:itemID="{811F2BEE-3CB2-41CA-8D63-ADE89F5B727F}"/>
</file>

<file path=customXml/itemProps4.xml><?xml version="1.0" encoding="utf-8"?>
<ds:datastoreItem xmlns:ds="http://schemas.openxmlformats.org/officeDocument/2006/customXml" ds:itemID="{4398540C-17B0-4CFA-824E-8BE9EFE19382}"/>
</file>

<file path=docProps/app.xml><?xml version="1.0" encoding="utf-8"?>
<Properties xmlns="http://schemas.openxmlformats.org/officeDocument/2006/extended-properties" xmlns:vt="http://schemas.openxmlformats.org/officeDocument/2006/docPropsVTypes">
  <Template>Integral</Template>
  <TotalTime>6964</TotalTime>
  <Words>2258</Words>
  <Application>Microsoft Office PowerPoint</Application>
  <PresentationFormat>Widescreen</PresentationFormat>
  <Paragraphs>312</Paragraphs>
  <Slides>33</Slides>
  <Notes>33</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Calibri</vt:lpstr>
      <vt:lpstr>Times New Roman</vt:lpstr>
      <vt:lpstr>Tw Cen MT</vt:lpstr>
      <vt:lpstr>Tw Cen MT Condensed</vt:lpstr>
      <vt:lpstr>Wingdings 3</vt:lpstr>
      <vt:lpstr>Integral</vt:lpstr>
      <vt:lpstr>Jean monnet module  – Doha courses on European union law – Fall 2022 Dr. Ioannis Konstantinidis</vt:lpstr>
      <vt:lpstr>Course 2: The EU Charter of Fundamental Rights – Week 5</vt:lpstr>
      <vt:lpstr>Week 5</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III. Concluding Remarks </vt:lpstr>
      <vt:lpstr>Next Week: - The European Union and the European Convention on Human Rights   - Τηε European Union External Action and Human Rights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199</cp:revision>
  <dcterms:created xsi:type="dcterms:W3CDTF">2015-10-18T15:36:54Z</dcterms:created>
  <dcterms:modified xsi:type="dcterms:W3CDTF">2022-10-30T11:33:56Z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fdb7fcf0-b5a1-444f-be09-48a3717c8cdd</vt:lpwstr>
  </property>
</Properties>
</file>