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61" r:id="rId3"/>
    <p:sldId id="263" r:id="rId4"/>
    <p:sldId id="264" r:id="rId5"/>
    <p:sldId id="279" r:id="rId6"/>
    <p:sldId id="304" r:id="rId7"/>
    <p:sldId id="305" r:id="rId8"/>
    <p:sldId id="336" r:id="rId9"/>
    <p:sldId id="296" r:id="rId10"/>
    <p:sldId id="290"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 id="349" r:id="rId24"/>
    <p:sldId id="350" r:id="rId25"/>
    <p:sldId id="289"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0000" autoAdjust="0"/>
  </p:normalViewPr>
  <p:slideViewPr>
    <p:cSldViewPr snapToGrid="0">
      <p:cViewPr varScale="1">
        <p:scale>
          <a:sx n="115" d="100"/>
          <a:sy n="115" d="100"/>
        </p:scale>
        <p:origin x="10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970970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2427699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3045388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903141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02506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656747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2854920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451296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105009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99638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637816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11323195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3072776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762573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407910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Poll Title: Do not modify the notes in this section to avoid tampering with the Poll Everywhere activity.
More info at polleverywhere.com/support
The European Union and Human Rights: What is the first thing that comes to mind?
https://www.polleverywhere.com/free_text_polls/twTQjGgyX4xqanyVQN1Wt</a:t>
            </a:r>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248374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80697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9.png"/></Relationships>
</file>

<file path=ppt/slides/_rels/slide13.xml.rels><?xml version="1.0" encoding="UTF-8" standalone="yes"?>
<Relationships xmlns="http://schemas.openxmlformats.org/package/2006/relationships"><Relationship Id="rId8" Type="http://schemas.openxmlformats.org/officeDocument/2006/relationships/image" Target="../media/image20.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2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22.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23.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26.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mailto:ikonstantinidis@qu.edu.qa"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9.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WBF94joEAyA"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Fall 2022</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spite of Article 2 of the Treaty on the European Union (EU), according to which  the EU is founded on the value of respect for human rights, </a:t>
            </a:r>
            <a:r>
              <a:rPr lang="en-US" sz="1700" b="1" dirty="0">
                <a:latin typeface="Times New Roman" panose="02020603050405020304" pitchFamily="18" charset="0"/>
                <a:cs typeface="Times New Roman" panose="02020603050405020304" pitchFamily="18" charset="0"/>
              </a:rPr>
              <a:t>human rights were not a pressing concern in the early European Economic Communities (ECC, 1957) (as it then was)</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Why?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EEC Treaty started out as an economic treaty, of limited ambitions, with the aim of creating a Common Market. </a:t>
            </a:r>
            <a:r>
              <a:rPr lang="en-US" sz="1700" b="1" dirty="0">
                <a:latin typeface="Times New Roman" panose="02020603050405020304" pitchFamily="18" charset="0"/>
                <a:cs typeface="Times New Roman" panose="02020603050405020304" pitchFamily="18" charset="0"/>
              </a:rPr>
              <a:t>There were no sections on fundamental rights because the EEC founders did not think this relevant to a treaty with mainly economic aspirations</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69" y="3652760"/>
            <a:ext cx="3022358" cy="17000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1788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Why? </a:t>
            </a:r>
          </a:p>
          <a:p>
            <a:pPr lvl="1">
              <a:lnSpc>
                <a:spcPct val="150000"/>
              </a:lnSpc>
              <a:buBlip>
                <a:blip r:embed="rId4"/>
              </a:buBlip>
            </a:pPr>
            <a:r>
              <a:rPr lang="en-US" sz="1700" b="1" dirty="0">
                <a:latin typeface="Times New Roman" panose="02020603050405020304" pitchFamily="18" charset="0"/>
                <a:cs typeface="Times New Roman" panose="02020603050405020304" pitchFamily="18" charset="0"/>
              </a:rPr>
              <a:t>The European Convention on Human Rights and Fundamental Freedoms (ECHR) was also, of course, already in existence</a:t>
            </a:r>
            <a:r>
              <a:rPr lang="en-US" sz="1700" dirty="0">
                <a:latin typeface="Times New Roman" panose="02020603050405020304" pitchFamily="18" charset="0"/>
                <a:cs typeface="Times New Roman" panose="02020603050405020304" pitchFamily="18" charset="0"/>
              </a:rPr>
              <a:t>, and probably thought sufficient to operate as a ‘Bill of Rights’ for Europe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ECHR was promoted by the Council of Europe and NOT by the EU</a:t>
            </a: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80857" y="2340776"/>
            <a:ext cx="1835034" cy="18962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51316" y="4096249"/>
            <a:ext cx="2806349" cy="21587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21958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 The fundamental rights gap became all too apparent at a very early stage in the life  of the EEC:  national courts feared that Member States could  use the EEC  in order to circumvent the fundamental rights guarantees that  had been at the center of the post-war constitutionalizing effort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If the EEC had been given regulatory powers which could directly affect individuals, and those  powers were not curtailed by fundamental rights, then individuals might see their fundamental rights limited beyond what was permissible under their own constitutional  arrangements</a:t>
            </a: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43228" y="3487541"/>
            <a:ext cx="3310292" cy="21788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17228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It did not take long for the  Court of Justice of the European Union to find that fundamental rights were part of the ‘”general principles of Community law” which the Court would protect</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2258" y="3405850"/>
            <a:ext cx="3028003" cy="17043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0832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the case of </a:t>
            </a:r>
            <a:r>
              <a:rPr lang="en-US" sz="1700" i="1" dirty="0" err="1">
                <a:latin typeface="Times New Roman" panose="02020603050405020304" pitchFamily="18" charset="0"/>
                <a:cs typeface="Times New Roman" panose="02020603050405020304" pitchFamily="18" charset="0"/>
              </a:rPr>
              <a:t>Stauder</a:t>
            </a:r>
            <a:r>
              <a:rPr lang="en-US" sz="1700" i="1" dirty="0">
                <a:latin typeface="Times New Roman" panose="02020603050405020304" pitchFamily="18" charset="0"/>
                <a:cs typeface="Times New Roman" panose="02020603050405020304" pitchFamily="18" charset="0"/>
              </a:rPr>
              <a:t> (1969)</a:t>
            </a:r>
            <a:r>
              <a:rPr lang="en-US" sz="1700" dirty="0">
                <a:latin typeface="Times New Roman" panose="02020603050405020304" pitchFamily="18" charset="0"/>
                <a:cs typeface="Times New Roman" panose="02020603050405020304" pitchFamily="18" charset="0"/>
              </a:rPr>
              <a:t>, Mr. </a:t>
            </a:r>
            <a:r>
              <a:rPr lang="en-US" sz="1700" dirty="0" err="1">
                <a:latin typeface="Times New Roman" panose="02020603050405020304" pitchFamily="18" charset="0"/>
                <a:cs typeface="Times New Roman" panose="02020603050405020304" pitchFamily="18" charset="0"/>
              </a:rPr>
              <a:t>Stauder</a:t>
            </a:r>
            <a:r>
              <a:rPr lang="en-US" sz="1700" dirty="0">
                <a:latin typeface="Times New Roman" panose="02020603050405020304" pitchFamily="18" charset="0"/>
                <a:cs typeface="Times New Roman" panose="02020603050405020304" pitchFamily="18" charset="0"/>
              </a:rPr>
              <a:t> attacked a European Commission decision which made the  distribution of butter at reduced prices conditional upon the identification of the recipient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He claimed that having to be identified by name breached his right to dignity as protected by the German Constitution. The German court referred a question to the Court of  Justice to assess the validity of the Commission’s decision</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158941"/>
            <a:ext cx="1933575"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682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Having examined different language versions of the Commission’s decision, the Court of  Justice found that identification by name was not required by the Community act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Court considered </a:t>
            </a:r>
            <a:r>
              <a:rPr lang="en-US" sz="1700" b="1" dirty="0">
                <a:latin typeface="Times New Roman" panose="02020603050405020304" pitchFamily="18" charset="0"/>
                <a:cs typeface="Times New Roman" panose="02020603050405020304" pitchFamily="18" charset="0"/>
              </a:rPr>
              <a:t>fundamental rights unwritten general principles applicable to the acts of the  EEC’s institutions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5" y="3618928"/>
            <a:ext cx="2804917" cy="17804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60972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7" y="2286000"/>
            <a:ext cx="5897533" cy="3539067"/>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Growth of an Idea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subsequent case law, the Court clarified that in deciding which fundamental rights  formed part of the general principles of the EEC law it would draw inspiration from  constitutional traditions common to the Member States  and from international treaties  for the protection of human rights to which Member States were signatory or had collaborated; of those, the most significant is without doubt the European Convention on Human Rights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48002" y="3378143"/>
            <a:ext cx="2700744" cy="20333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29796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 From the 1977 Declaration to the Treaty of Lisbon</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Response of the Political Institutions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It is not surprising then that the developments in  the case law of the Court met with the approval of the political institutions</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26058" y="351002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23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 From the 1977 Declaration to the Treaty of Lisbon</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Response of the Political Institutions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1977, just  eight years after the ruling in </a:t>
            </a:r>
            <a:r>
              <a:rPr lang="en-US" sz="1700" i="1" dirty="0" err="1">
                <a:latin typeface="Times New Roman" panose="02020603050405020304" pitchFamily="18" charset="0"/>
                <a:cs typeface="Times New Roman" panose="02020603050405020304" pitchFamily="18" charset="0"/>
              </a:rPr>
              <a:t>Stauder</a:t>
            </a:r>
            <a:r>
              <a:rPr lang="en-US" sz="1700" i="1" dirty="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and once the case law was ‘settled’, the European  Parliament, the Council, and the Commission issued a joint declaration to the effect that  they considered themselves bound by fundamental rights as general principles of (then) EEC law</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48002" y="3378143"/>
            <a:ext cx="2700744" cy="20333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06010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WELCOME TO THE COURSE</a:t>
            </a:r>
          </a:p>
        </p:txBody>
      </p:sp>
      <p:sp>
        <p:nvSpPr>
          <p:cNvPr id="2" name="Content Placeholder 1"/>
          <p:cNvSpPr>
            <a:spLocks noGrp="1"/>
          </p:cNvSpPr>
          <p:nvPr>
            <p:ph idx="1"/>
          </p:nvPr>
        </p:nvSpPr>
        <p:spPr>
          <a:xfrm>
            <a:off x="1024128" y="2286000"/>
            <a:ext cx="6896813" cy="3539067"/>
          </a:xfrm>
        </p:spPr>
        <p:txBody>
          <a:bodyPr>
            <a:normAutofit fontScale="70000" lnSpcReduction="20000"/>
          </a:bodyPr>
          <a:lstStyle/>
          <a:p>
            <a:pPr>
              <a:lnSpc>
                <a:spcPct val="150000"/>
              </a:lnSpc>
              <a:buBlip>
                <a:blip r:embed="rId4"/>
              </a:buBlip>
            </a:pPr>
            <a:r>
              <a:rPr lang="en-US" sz="2900" b="1" u="sng" dirty="0">
                <a:latin typeface="Times New Roman" panose="02020603050405020304" pitchFamily="18" charset="0"/>
                <a:cs typeface="Times New Roman" panose="02020603050405020304" pitchFamily="18" charset="0"/>
              </a:rPr>
              <a:t>Instructor</a:t>
            </a:r>
          </a:p>
          <a:p>
            <a:pPr marL="0" indent="0">
              <a:lnSpc>
                <a:spcPct val="150000"/>
              </a:lnSpc>
              <a:buNone/>
            </a:pPr>
            <a:r>
              <a:rPr lang="en-US" sz="2400" dirty="0">
                <a:latin typeface="Times New Roman" panose="02020603050405020304" pitchFamily="18" charset="0"/>
                <a:cs typeface="Times New Roman" panose="02020603050405020304" pitchFamily="18" charset="0"/>
              </a:rPr>
              <a:t>Dr. Ioannis Konstantinidis, Assistant Professor of International Law, College of Law, Qatar University</a:t>
            </a:r>
          </a:p>
          <a:p>
            <a:pPr marL="0" indent="0">
              <a:lnSpc>
                <a:spcPct val="150000"/>
              </a:lnSpc>
              <a:buNone/>
            </a:pPr>
            <a:r>
              <a:rPr lang="en-US" sz="2400" dirty="0">
                <a:latin typeface="Times New Roman" panose="02020603050405020304" pitchFamily="18" charset="0"/>
                <a:cs typeface="Times New Roman" panose="02020603050405020304" pitchFamily="18" charset="0"/>
              </a:rPr>
              <a:t>Ph.D. – Sorbonne Law School/</a:t>
            </a:r>
            <a:r>
              <a:rPr lang="en-US" sz="2400" dirty="0" err="1">
                <a:latin typeface="Times New Roman" panose="02020603050405020304" pitchFamily="18" charset="0"/>
                <a:cs typeface="Times New Roman" panose="02020603050405020304" pitchFamily="18" charset="0"/>
              </a:rPr>
              <a:t>Université</a:t>
            </a:r>
            <a:r>
              <a:rPr lang="en-US" sz="2400" dirty="0">
                <a:latin typeface="Times New Roman" panose="02020603050405020304" pitchFamily="18" charset="0"/>
                <a:cs typeface="Times New Roman" panose="02020603050405020304" pitchFamily="18" charset="0"/>
              </a:rPr>
              <a:t> Paris 1 </a:t>
            </a:r>
            <a:r>
              <a:rPr lang="en-US" sz="2400" dirty="0" err="1">
                <a:latin typeface="Times New Roman" panose="02020603050405020304" pitchFamily="18" charset="0"/>
                <a:cs typeface="Times New Roman" panose="02020603050405020304" pitchFamily="18" charset="0"/>
              </a:rPr>
              <a:t>Panthéon</a:t>
            </a:r>
            <a:r>
              <a:rPr lang="en-US" sz="2400" dirty="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a:latin typeface="Times New Roman" panose="02020603050405020304" pitchFamily="18" charset="0"/>
                <a:cs typeface="Times New Roman" panose="02020603050405020304" pitchFamily="18" charset="0"/>
              </a:rPr>
              <a:t>LL.M. – Sorbonne Law School/</a:t>
            </a:r>
            <a:r>
              <a:rPr lang="en-US" sz="2400" dirty="0" err="1">
                <a:latin typeface="Times New Roman" panose="02020603050405020304" pitchFamily="18" charset="0"/>
                <a:cs typeface="Times New Roman" panose="02020603050405020304" pitchFamily="18" charset="0"/>
              </a:rPr>
              <a:t>Université</a:t>
            </a:r>
            <a:r>
              <a:rPr lang="en-US" sz="2400" dirty="0">
                <a:latin typeface="Times New Roman" panose="02020603050405020304" pitchFamily="18" charset="0"/>
                <a:cs typeface="Times New Roman" panose="02020603050405020304" pitchFamily="18" charset="0"/>
              </a:rPr>
              <a:t> Paris 1 </a:t>
            </a:r>
            <a:r>
              <a:rPr lang="en-US" sz="2400" dirty="0" err="1">
                <a:latin typeface="Times New Roman" panose="02020603050405020304" pitchFamily="18" charset="0"/>
                <a:cs typeface="Times New Roman" panose="02020603050405020304" pitchFamily="18" charset="0"/>
              </a:rPr>
              <a:t>Panthéon</a:t>
            </a:r>
            <a:r>
              <a:rPr lang="en-US" sz="2400" dirty="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a:latin typeface="Times New Roman" panose="02020603050405020304" pitchFamily="18" charset="0"/>
                <a:cs typeface="Times New Roman" panose="02020603050405020304" pitchFamily="18" charset="0"/>
              </a:rPr>
              <a:t>M.A. – </a:t>
            </a:r>
            <a:r>
              <a:rPr lang="en-US" sz="2400" dirty="0" err="1">
                <a:latin typeface="Times New Roman" panose="02020603050405020304" pitchFamily="18" charset="0"/>
                <a:cs typeface="Times New Roman" panose="02020603050405020304" pitchFamily="18" charset="0"/>
              </a:rPr>
              <a:t>Institut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d’Etudes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Politiques</a:t>
            </a:r>
            <a:r>
              <a:rPr lang="en-US" sz="2400" dirty="0">
                <a:latin typeface="Times New Roman" panose="02020603050405020304" pitchFamily="18" charset="0"/>
                <a:cs typeface="Times New Roman" panose="02020603050405020304" pitchFamily="18" charset="0"/>
              </a:rPr>
              <a:t> de Paris/Sciences Po, France</a:t>
            </a:r>
          </a:p>
          <a:p>
            <a:pPr marL="0" indent="0">
              <a:lnSpc>
                <a:spcPct val="150000"/>
              </a:lnSpc>
              <a:buNone/>
            </a:pPr>
            <a:r>
              <a:rPr lang="en-US" sz="2400" dirty="0">
                <a:latin typeface="Times New Roman" panose="02020603050405020304" pitchFamily="18" charset="0"/>
                <a:cs typeface="Times New Roman" panose="02020603050405020304" pitchFamily="18" charset="0"/>
              </a:rPr>
              <a:t>B.A. – National and </a:t>
            </a:r>
            <a:r>
              <a:rPr lang="en-US" sz="2400" dirty="0" err="1">
                <a:latin typeface="Times New Roman" panose="02020603050405020304" pitchFamily="18" charset="0"/>
                <a:cs typeface="Times New Roman" panose="02020603050405020304" pitchFamily="18" charset="0"/>
              </a:rPr>
              <a:t>Kapodistrian</a:t>
            </a:r>
            <a:r>
              <a:rPr lang="en-US" sz="2400" dirty="0">
                <a:latin typeface="Times New Roman" panose="02020603050405020304" pitchFamily="18" charset="0"/>
                <a:cs typeface="Times New Roman" panose="02020603050405020304" pitchFamily="18" charset="0"/>
              </a:rPr>
              <a:t> University of Athens, Greece</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95197" y="3361753"/>
            <a:ext cx="1885950" cy="2219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9954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arn(inVertical)">
                                      <p:cBhvr>
                                        <p:cTn id="10" dur="500"/>
                                        <p:tgtEl>
                                          <p:spTgt spid="2">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arn(inVertical)">
                                      <p:cBhvr>
                                        <p:cTn id="13" dur="500"/>
                                        <p:tgtEl>
                                          <p:spTgt spid="2">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barn(inVertical)">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 From the 1977 Declaration to the Treaty of Lisbon</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Response of the Political Institutions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After that, every treaty revision strengthened the protection of fundamental rights in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 In particular, following the expansion of  the EU’s competences in  the field of asylum, immigration, and criminal law, the protection of fundamental rights  in the EU became of paramount importance for many of the Member States</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69" y="3652760"/>
            <a:ext cx="3022358" cy="17000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01611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 From the 1977 Declaration to the Treaty of Lisbon</a:t>
            </a:r>
          </a:p>
        </p:txBody>
      </p:sp>
      <p:sp>
        <p:nvSpPr>
          <p:cNvPr id="2" name="Content Placeholder 1"/>
          <p:cNvSpPr>
            <a:spLocks noGrp="1"/>
          </p:cNvSpPr>
          <p:nvPr>
            <p:ph idx="1"/>
          </p:nvPr>
        </p:nvSpPr>
        <p:spPr>
          <a:xfrm>
            <a:off x="1024127" y="2286000"/>
            <a:ext cx="5897533" cy="3539067"/>
          </a:xfrm>
        </p:spPr>
        <p:txBody>
          <a:bodyPr>
            <a:normAutofit fontScale="70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Response of the Political Institutions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The process of codification of the Court’s case law, and the ongoing attention to fundamental  rights, culminated in 2000 with the drafting of the Charter of Fundamental Rights of the  EU</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Whilst at first the Charter was ‘merely’ proclaimed by the three political Institutions, almost mirroring the 1977 Declaration, the Lisbon Treaty subsequently  gave it the same legal value as the Treaties themselves (Article 6(1) TEU)</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Furthermore,  the debate as to whether the Union should become  a party to the ECHR has finally received a positive answer and Article 6(2) TEU provides  not only the competence for accession but also a legal obligation to do so</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8159" y="3405850"/>
            <a:ext cx="2920430" cy="19469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69309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 From the 1977 Declaration to the Treaty of Lisbon</a:t>
            </a:r>
          </a:p>
        </p:txBody>
      </p:sp>
      <p:sp>
        <p:nvSpPr>
          <p:cNvPr id="2" name="Content Placeholder 1"/>
          <p:cNvSpPr>
            <a:spLocks noGrp="1"/>
          </p:cNvSpPr>
          <p:nvPr>
            <p:ph idx="1"/>
          </p:nvPr>
        </p:nvSpPr>
        <p:spPr>
          <a:xfrm>
            <a:off x="1024127" y="2286000"/>
            <a:ext cx="5897533" cy="3539067"/>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Response of the Political Institutions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Article 6(3) of the TEU:  “Fundamental rights, as guaranteed by the European Convention for the Protection of Human  Rights and Fundamental Freedoms and as they result from the constitutional traditions common to the Member States, shall constitute general principles of the Union’s law”</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86877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The TEU  restates the centrality of fundamental rights, the ECHR, and the common constitutional  traditions, as general principles of Union law</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Article 6(3) therefore allows the Court of  Justice to go beyond the rights contained in the Charter, should the need ever arise</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47932" y="3331943"/>
            <a:ext cx="2925201" cy="19465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Respect for fundamental rights, as well as the other values listed in Article 2 TEU,  is a precondition for accession to the EU,  and relevant for participation in the EU</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For  this reason, Article 7 TEU provides for a procedure to police and react to the risk of serious breaches of those values. In a case in which the Council determines that the breach is serious and persistent, it can suspend certain rights, including voting rights, of the Member State in question</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26058" y="351002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75251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Next Week: The EU Charter of Fundamental Rights</a:t>
            </a: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a:latin typeface="Times New Roman" panose="02020603050405020304" pitchFamily="18" charset="0"/>
                <a:cs typeface="Times New Roman" panose="02020603050405020304" pitchFamily="18" charset="0"/>
              </a:rPr>
              <a:t>­</a:t>
            </a:r>
            <a:r>
              <a:rPr lang="en-US" sz="1700" b="1" u="sng" dirty="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WELCOME TO THE COURSE</a:t>
            </a:r>
          </a:p>
        </p:txBody>
      </p:sp>
      <p:sp>
        <p:nvSpPr>
          <p:cNvPr id="2" name="Content Placeholder 1"/>
          <p:cNvSpPr>
            <a:spLocks noGrp="1"/>
          </p:cNvSpPr>
          <p:nvPr>
            <p:ph idx="1"/>
          </p:nvPr>
        </p:nvSpPr>
        <p:spPr>
          <a:xfrm>
            <a:off x="1024129" y="2286000"/>
            <a:ext cx="5885958"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Contact Details</a:t>
            </a:r>
          </a:p>
          <a:p>
            <a:pPr marL="0" indent="0">
              <a:lnSpc>
                <a:spcPct val="150000"/>
              </a:lnSpc>
              <a:buNone/>
            </a:pPr>
            <a:r>
              <a:rPr lang="en-US" sz="1700" dirty="0">
                <a:latin typeface="Times New Roman" panose="02020603050405020304" pitchFamily="18" charset="0"/>
                <a:cs typeface="Times New Roman" panose="02020603050405020304" pitchFamily="18" charset="0"/>
              </a:rPr>
              <a:t>Email: </a:t>
            </a:r>
            <a:r>
              <a:rPr lang="en-US" sz="1700" dirty="0">
                <a:latin typeface="Times New Roman" panose="02020603050405020304" pitchFamily="18" charset="0"/>
                <a:cs typeface="Times New Roman" panose="02020603050405020304" pitchFamily="18" charset="0"/>
                <a:hlinkClick r:id="rId8"/>
              </a:rPr>
              <a:t>ikonstantinidis@qu.edu.qa</a:t>
            </a:r>
            <a:endParaRPr lang="en-US" sz="1700" dirty="0">
              <a:latin typeface="Times New Roman" panose="02020603050405020304" pitchFamily="18" charset="0"/>
              <a:cs typeface="Times New Roman" panose="02020603050405020304" pitchFamily="18" charset="0"/>
            </a:endParaRPr>
          </a:p>
          <a:p>
            <a:pPr marL="0" indent="0">
              <a:lnSpc>
                <a:spcPct val="150000"/>
              </a:lnSpc>
              <a:buNone/>
            </a:pPr>
            <a:r>
              <a:rPr lang="en-US" sz="1700" dirty="0">
                <a:latin typeface="Times New Roman" panose="02020603050405020304" pitchFamily="18" charset="0"/>
                <a:cs typeface="Times New Roman" panose="02020603050405020304" pitchFamily="18" charset="0"/>
              </a:rPr>
              <a:t>Office: College of Law Building I09, Office B335</a:t>
            </a:r>
          </a:p>
          <a:p>
            <a:pPr marL="0" indent="0">
              <a:lnSpc>
                <a:spcPct val="150000"/>
              </a:lnSpc>
              <a:buNone/>
            </a:pPr>
            <a:r>
              <a:rPr lang="en-US" sz="1700" dirty="0">
                <a:latin typeface="Times New Roman" panose="02020603050405020304" pitchFamily="18" charset="0"/>
                <a:cs typeface="Times New Roman" panose="02020603050405020304" pitchFamily="18" charset="0"/>
              </a:rPr>
              <a:t>Office Hours: Monday, 11</a:t>
            </a:r>
            <a:r>
              <a:rPr lang="en-US" sz="1700" dirty="0">
                <a:latin typeface="Times New Roman" panose="02020603050405020304" pitchFamily="18" charset="0"/>
                <a:cs typeface="Times New Roman" panose="02020603050405020304" pitchFamily="18" charset="0"/>
                <a:sym typeface="Wingdings" panose="05000000000000000000" pitchFamily="2" charset="2"/>
              </a:rPr>
              <a:t>:30</a:t>
            </a:r>
            <a:r>
              <a:rPr lang="en-US" sz="1700" dirty="0">
                <a:latin typeface="Times New Roman" panose="02020603050405020304" pitchFamily="18" charset="0"/>
                <a:cs typeface="Times New Roman" panose="02020603050405020304" pitchFamily="18" charset="0"/>
              </a:rPr>
              <a:t>AM – 12:30 PM</a:t>
            </a: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10961" y="3158941"/>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WELCOME TO THE COURSE</a:t>
            </a:r>
          </a:p>
        </p:txBody>
      </p:sp>
      <p:sp>
        <p:nvSpPr>
          <p:cNvPr id="2" name="Content Placeholder 1"/>
          <p:cNvSpPr>
            <a:spLocks noGrp="1"/>
          </p:cNvSpPr>
          <p:nvPr>
            <p:ph idx="1"/>
          </p:nvPr>
        </p:nvSpPr>
        <p:spPr>
          <a:xfrm>
            <a:off x="1024128" y="2286000"/>
            <a:ext cx="9450961"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Course Information</a:t>
            </a:r>
          </a:p>
          <a:p>
            <a:pPr marL="0" indent="0">
              <a:lnSpc>
                <a:spcPct val="150000"/>
              </a:lnSpc>
              <a:buNone/>
            </a:pPr>
            <a:r>
              <a:rPr lang="en-US" sz="1700" dirty="0">
                <a:latin typeface="Times New Roman" panose="02020603050405020304" pitchFamily="18" charset="0"/>
                <a:cs typeface="Times New Roman" panose="02020603050405020304" pitchFamily="18" charset="0"/>
              </a:rPr>
              <a:t>Class Days: Sunday/Tuesday/Thursday</a:t>
            </a:r>
          </a:p>
          <a:p>
            <a:pPr marL="0" indent="0">
              <a:lnSpc>
                <a:spcPct val="150000"/>
              </a:lnSpc>
              <a:buNone/>
            </a:pPr>
            <a:r>
              <a:rPr lang="en-US" sz="1700" dirty="0">
                <a:latin typeface="Times New Roman" panose="02020603050405020304" pitchFamily="18" charset="0"/>
                <a:cs typeface="Times New Roman" panose="02020603050405020304" pitchFamily="18" charset="0"/>
              </a:rPr>
              <a:t>Class Time: 5</a:t>
            </a:r>
            <a:r>
              <a:rPr lang="en-US" sz="1700" dirty="0">
                <a:latin typeface="Times New Roman" panose="02020603050405020304" pitchFamily="18" charset="0"/>
                <a:cs typeface="Times New Roman" panose="02020603050405020304" pitchFamily="18" charset="0"/>
                <a:sym typeface="Wingdings" panose="05000000000000000000" pitchFamily="2" charset="2"/>
              </a:rPr>
              <a:t>:00 P</a:t>
            </a:r>
            <a:r>
              <a:rPr lang="en-US" sz="1700" dirty="0">
                <a:latin typeface="Times New Roman" panose="02020603050405020304" pitchFamily="18" charset="0"/>
                <a:cs typeface="Times New Roman" panose="02020603050405020304" pitchFamily="18" charset="0"/>
              </a:rPr>
              <a:t>M – 6:00 PM</a:t>
            </a:r>
          </a:p>
          <a:p>
            <a:pPr marL="0" indent="0">
              <a:lnSpc>
                <a:spcPct val="150000"/>
              </a:lnSpc>
              <a:buNone/>
            </a:pPr>
            <a:r>
              <a:rPr lang="en-US" sz="1700" b="1" u="sng" dirty="0">
                <a:latin typeface="Times New Roman" panose="02020603050405020304" pitchFamily="18" charset="0"/>
                <a:cs typeface="Times New Roman" panose="02020603050405020304" pitchFamily="18" charset="0"/>
              </a:rPr>
              <a:t>Classes will be held online via Blackboard Collaborate</a:t>
            </a: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Students</a:t>
            </a:r>
          </a:p>
        </p:txBody>
      </p:sp>
      <p:sp>
        <p:nvSpPr>
          <p:cNvPr id="2" name="Content Placeholder 1"/>
          <p:cNvSpPr>
            <a:spLocks noGrp="1"/>
          </p:cNvSpPr>
          <p:nvPr>
            <p:ph idx="1"/>
          </p:nvPr>
        </p:nvSpPr>
        <p:spPr>
          <a:xfrm>
            <a:off x="1024129" y="2286000"/>
            <a:ext cx="6066220" cy="3539067"/>
          </a:xfrm>
        </p:spPr>
        <p:txBody>
          <a:bodyPr>
            <a:normAutofit fontScale="85000" lnSpcReduction="20000"/>
          </a:bodyPr>
          <a:lstStyle/>
          <a:p>
            <a:pPr>
              <a:lnSpc>
                <a:spcPct val="150000"/>
              </a:lnSpc>
              <a:buBlip>
                <a:blip r:embed="rId4"/>
              </a:buBlip>
            </a:pPr>
            <a:r>
              <a:rPr lang="en-US" sz="2900" b="1" u="sng" dirty="0">
                <a:latin typeface="Times New Roman" panose="02020603050405020304" pitchFamily="18" charset="0"/>
                <a:cs typeface="Times New Roman" panose="02020603050405020304" pitchFamily="18" charset="0"/>
              </a:rPr>
              <a:t>Students</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a:latin typeface="Times New Roman" panose="02020603050405020304" pitchFamily="18" charset="0"/>
                <a:cs typeface="Times New Roman" panose="02020603050405020304" pitchFamily="18" charset="0"/>
              </a:rPr>
              <a:t>What is your background?</a:t>
            </a:r>
          </a:p>
          <a:p>
            <a:pPr marL="128016" lvl="1" indent="0" algn="just">
              <a:lnSpc>
                <a:spcPct val="150000"/>
              </a:lnSpc>
              <a:buNone/>
            </a:pPr>
            <a:endParaRPr lang="en-US" sz="2400" dirty="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a:latin typeface="Times New Roman" panose="02020603050405020304" pitchFamily="18" charset="0"/>
                <a:cs typeface="Times New Roman" panose="02020603050405020304" pitchFamily="18" charset="0"/>
              </a:rPr>
              <a:t>Why did you choose this course?</a:t>
            </a:r>
          </a:p>
          <a:p>
            <a:pPr marL="128016" lvl="1" indent="0" algn="just">
              <a:lnSpc>
                <a:spcPct val="150000"/>
              </a:lnSpc>
              <a:buNone/>
            </a:pPr>
            <a:endParaRPr lang="en-US" sz="2400" dirty="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a:latin typeface="Times New Roman" panose="02020603050405020304" pitchFamily="18" charset="0"/>
                <a:cs typeface="Times New Roman" panose="02020603050405020304" pitchFamily="18" charset="0"/>
              </a:rPr>
              <a:t>What are your expectations for this course?</a:t>
            </a: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84111" y="3453423"/>
            <a:ext cx="4314997" cy="17579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9610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circle(in)">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Course 2: The Evolution of the European Union Law in the Field of Human Rights – Week 4</a:t>
            </a: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Historical Background and Development of the Case Law </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From the 1977 Declaration to the Treaty of Lisbon</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a:latin typeface="Times New Roman" panose="02020603050405020304" pitchFamily="18" charset="0"/>
                <a:cs typeface="Times New Roman" panose="02020603050405020304" pitchFamily="18" charset="0"/>
              </a:rPr>
              <a:t>Week 4</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emergence of the European Union's commitment to human rights</a:t>
            </a:r>
            <a:endParaRPr lang="en-US" sz="1700" dirty="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4000" cy="6350000"/>
          </a:xfrm>
          <a:prstGeom prst="rect">
            <a:avLst/>
          </a:prstGeom>
        </p:spPr>
      </p:pic>
    </p:spTree>
    <p:extLst>
      <p:ext uri="{BB962C8B-B14F-4D97-AF65-F5344CB8AC3E}">
        <p14:creationId xmlns:p14="http://schemas.microsoft.com/office/powerpoint/2010/main" val="352386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Historical Background and Development of the Case Law </a:t>
            </a:r>
          </a:p>
        </p:txBody>
      </p:sp>
      <p:sp>
        <p:nvSpPr>
          <p:cNvPr id="2" name="Content Placeholder 1"/>
          <p:cNvSpPr>
            <a:spLocks noGrp="1"/>
          </p:cNvSpPr>
          <p:nvPr>
            <p:ph idx="1"/>
          </p:nvPr>
        </p:nvSpPr>
        <p:spPr>
          <a:xfrm>
            <a:off x="1024129" y="2286001"/>
            <a:ext cx="9021304" cy="737562"/>
          </a:xfrm>
        </p:spPr>
        <p:txBody>
          <a:bodyPr>
            <a:normAutofit/>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(EU) and Human Rights</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WBF94joEAyA"/>
          <p:cNvPicPr>
            <a:picLocks noRot="1" noChangeAspect="1"/>
          </p:cNvPicPr>
          <p:nvPr>
            <a:videoFile r:link="rId1"/>
          </p:nvPr>
        </p:nvPicPr>
        <p:blipFill>
          <a:blip r:embed="rId9"/>
          <a:stretch>
            <a:fillRect/>
          </a:stretch>
        </p:blipFill>
        <p:spPr>
          <a:xfrm>
            <a:off x="2629119" y="3023563"/>
            <a:ext cx="6240980" cy="3510551"/>
          </a:xfrm>
          <a:prstGeom prst="rect">
            <a:avLst/>
          </a:prstGeom>
        </p:spPr>
      </p:pic>
    </p:spTree>
    <p:extLst>
      <p:ext uri="{BB962C8B-B14F-4D97-AF65-F5344CB8AC3E}">
        <p14:creationId xmlns:p14="http://schemas.microsoft.com/office/powerpoint/2010/main" val="34602652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POLL_EMBED_ID" val="7e3e8086-0536-41ee-a79a-3dce340d2f7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QPT3VHF6MKWP-396621065-17</_dlc_DocId>
    <_dlc_DocIdUrl xmlns="4595ca7b-3a15-4971-af5f-cadc29c03e04">
      <Url>https://qataruniversity-prd.qu.edu.qa/en-us/Research/cld/training/DohaEUcourses/_layouts/15/DocIdRedir.aspx?ID=QPT3VHF6MKWP-396621065-17</Url>
      <Description>QPT3VHF6MKWP-396621065-17</Description>
    </_dlc_DocIdUrl>
  </documentManagement>
</p:properties>
</file>

<file path=customXml/itemProps1.xml><?xml version="1.0" encoding="utf-8"?>
<ds:datastoreItem xmlns:ds="http://schemas.openxmlformats.org/officeDocument/2006/customXml" ds:itemID="{31FC488F-4A02-40B0-95A2-C1B7A01FEAE8}"/>
</file>

<file path=customXml/itemProps2.xml><?xml version="1.0" encoding="utf-8"?>
<ds:datastoreItem xmlns:ds="http://schemas.openxmlformats.org/officeDocument/2006/customXml" ds:itemID="{DAAF1CE7-205F-4095-BF62-0BB2D35D28E2}"/>
</file>

<file path=customXml/itemProps3.xml><?xml version="1.0" encoding="utf-8"?>
<ds:datastoreItem xmlns:ds="http://schemas.openxmlformats.org/officeDocument/2006/customXml" ds:itemID="{80845FBE-9E2D-43B0-83BD-5A5F46402FEC}"/>
</file>

<file path=customXml/itemProps4.xml><?xml version="1.0" encoding="utf-8"?>
<ds:datastoreItem xmlns:ds="http://schemas.openxmlformats.org/officeDocument/2006/customXml" ds:itemID="{93077F87-B65A-471C-9B16-825FAAA1F753}"/>
</file>

<file path=docProps/app.xml><?xml version="1.0" encoding="utf-8"?>
<Properties xmlns="http://schemas.openxmlformats.org/officeDocument/2006/extended-properties" xmlns:vt="http://schemas.openxmlformats.org/officeDocument/2006/docPropsVTypes">
  <Template>Integral</Template>
  <TotalTime>8292</TotalTime>
  <Words>1501</Words>
  <Application>Microsoft Macintosh PowerPoint</Application>
  <PresentationFormat>Widescreen</PresentationFormat>
  <Paragraphs>143</Paragraphs>
  <Slides>26</Slides>
  <Notes>26</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Times New Roman</vt:lpstr>
      <vt:lpstr>Tw Cen MT</vt:lpstr>
      <vt:lpstr>Tw Cen MT Condensed</vt:lpstr>
      <vt:lpstr>Wingdings 3</vt:lpstr>
      <vt:lpstr>Integral</vt:lpstr>
      <vt:lpstr>Jean monnet module  – Doha courses on European union law – Fall 2022 Dr. Ioannis Konstantinidis</vt:lpstr>
      <vt:lpstr>WELCOME TO THE COURSE</vt:lpstr>
      <vt:lpstr>WELCOME TO THE COURSE</vt:lpstr>
      <vt:lpstr>WELCOME TO THE COURSE</vt:lpstr>
      <vt:lpstr>Students</vt:lpstr>
      <vt:lpstr>Course 2: The Evolution of the European Union Law in the Field of Human Rights – Week 4</vt:lpstr>
      <vt:lpstr>Week 4</vt:lpstr>
      <vt:lpstr>PowerPoint Presentation</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 Historical Background and Development of the Case Law </vt:lpstr>
      <vt:lpstr>II. From the 1977 Declaration to the Treaty of Lisbon</vt:lpstr>
      <vt:lpstr>II. From the 1977 Declaration to the Treaty of Lisbon</vt:lpstr>
      <vt:lpstr>II. From the 1977 Declaration to the Treaty of Lisbon</vt:lpstr>
      <vt:lpstr>II. From the 1977 Declaration to the Treaty of Lisbon</vt:lpstr>
      <vt:lpstr>II. From the 1977 Declaration to the Treaty of Lisbon</vt:lpstr>
      <vt:lpstr>III. Concluding Remarks </vt:lpstr>
      <vt:lpstr>III. Concluding Remarks </vt:lpstr>
      <vt:lpstr>Next Week: The EU Charter of Fundamental Rights</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193</cp:revision>
  <dcterms:created xsi:type="dcterms:W3CDTF">2015-10-18T15:36:54Z</dcterms:created>
  <dcterms:modified xsi:type="dcterms:W3CDTF">2022-10-20T13:53:10Z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c41a1e78-bd1b-4879-8c2b-e07eb7a35281</vt:lpwstr>
  </property>
</Properties>
</file>