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61" r:id="rId3"/>
    <p:sldId id="263" r:id="rId4"/>
    <p:sldId id="264" r:id="rId5"/>
    <p:sldId id="279" r:id="rId6"/>
    <p:sldId id="304" r:id="rId7"/>
    <p:sldId id="305" r:id="rId8"/>
    <p:sldId id="336" r:id="rId9"/>
    <p:sldId id="296" r:id="rId10"/>
    <p:sldId id="290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289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9985" autoAdjust="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70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99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8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41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7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0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962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95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1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766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49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57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26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03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
Poll Title: Do not modify the notes in this section to avoid tampering with the Poll Everywhere activity.
More info at polleverywhere.com/support
The European Union and Human Rights: What is the first thing that comes to mind?
https://www.polleverywhere.com/free_text_polls/twTQjGgyX4xqanyVQN1Wt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74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7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ikonstantinidis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BF94joEAy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Fall 2021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Ioannis Konstantinidis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spite of Article 2 of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on the European Union (EU), according to which  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is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respect for human rights,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rights were not a pressing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 in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early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Economic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Communities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ECC, 1957)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 it then was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Why?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EEC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started out as an economic treaty, of limited ambitions, with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aim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creating a Common Market. There were no sections on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rights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EEC founders did not think this relevant to a treaty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mainly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aspirations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469" y="3652760"/>
            <a:ext cx="3022358" cy="1700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178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Why?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Convention on Human Rights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Freedoms (ECHR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also, of course, already in existence,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probably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 sufficient to operate as a ‘Bill of Rights’ for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ECHR was promoted by the Council of Europe and NOT by the EU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857" y="2340776"/>
            <a:ext cx="1835034" cy="18962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316" y="4096249"/>
            <a:ext cx="2806349" cy="21587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219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gap became all too apparent at a very early stage in the life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EEC: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courts feared that Member States could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 the EEC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circumvent the fundamental rights guarantees that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at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post-war constitutionalizing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EEC had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given regulatory powers which could directly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individuals, and those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powers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not curtailed by fundamental rights, then individuals might see their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limited beyond what was permissible under their own constitutional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arrangements</a:t>
            </a: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228" y="3487541"/>
            <a:ext cx="3310292" cy="21788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172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not take long for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Court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Justice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European Union to find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fundamental rights were part of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‘”general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law”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the Court would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258" y="3405850"/>
            <a:ext cx="3028003" cy="17043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08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</a:t>
            </a:r>
            <a:r>
              <a:rPr lang="en-US" sz="1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Stauder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Mr.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Stauder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attacked a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Commission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which made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butter at reduced prices conditional upon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recipient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claimed that having to be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name breached his right to dignity as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German Constitution.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 court referred a question to the Court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Justice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the validity of the Commission’s decision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941" y="3158941"/>
            <a:ext cx="1933575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682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examined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versions of the Commission’s decision, the Court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Justice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that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name was not required by the Community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 considered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rights unwritten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principles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applicable to the acts of the 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EEC’s institutions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915" y="3618928"/>
            <a:ext cx="2804917" cy="17804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09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subsequent case law the Court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clarified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in deciding which fundamental rights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the general principles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EEC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it would draw inspiration from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constitutional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traditions common to the Member States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from international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treaties 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protection of human rights to which Member States were signatory or had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collabo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ated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those, the most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without doubt the ECHR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002" y="3378143"/>
            <a:ext cx="2700744" cy="2033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297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surprising then that the developments in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law of the Court met with the approval of the political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058" y="3510023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1235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1977, just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eight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ruling in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Stauder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once the case law was ‘settled’, the European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Parliament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Council, and the Commission issued a joint declaration to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themselves bound by fundamental rights as general principles of (then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EEC law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002" y="3378143"/>
            <a:ext cx="2700744" cy="2033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060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Ioannis Konstantinidis, Assistant Professor of International Law, College of Law, Qatar University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Ph.D. – Sorbonne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School/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Paris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Panthéon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-Sorbonne, France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LL.M. – Sorbonne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School/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Paris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Panthéon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-Sorbonne, France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M.A.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d’Etudes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Politiques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Paris/Sciences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Po, France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National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Kapodistrian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Athens, Greece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361753"/>
            <a:ext cx="1885950" cy="2219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that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every Treaty revision strengthened the protection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in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particular, following the expansion of 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EU’s competences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field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asylum, immigration, and criminal law, the protection of fundamental rights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 became of paramount importance for many of the Member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469" y="3652760"/>
            <a:ext cx="3022358" cy="1700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016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codification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Court’s case law, and the ongoing attention to fundamental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rights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culminated in 2000 with the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drafting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Charter of Fundamental Rights of the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Whilst at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Charter was ‘merely’ proclaimed by the three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Institutions, almost mirroring the 1977 Declaration, the Lisbon Treaty subsequently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gave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the same legal value as the Treaties themselves (Article 6(1)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TEU)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 shall see in more detail later, the debate as to whether the Union should become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party to the ECHR has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a positive answer and Article 6(2) TEU provides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the competence for accession but also a legal obligation to do so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159" y="3405850"/>
            <a:ext cx="2920430" cy="19469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693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6(3) of the TEU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“Fundamental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rights, as guaranteed by the European Convention for the Protection of Human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Rights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Fundamental Freedoms and as they result from the constitutional traditions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Member States, shall constitute general principles of the Union’s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law”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868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Concluding Remarks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restates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centrality of fundamental rights, the ECHR, and the common constitutional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traditions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general principles of Union law.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6(3) therefore allows the Court 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Justice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go beyond the rights contained in the Charter, should the need ever arise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758" y="3331943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348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Concluding Remarks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fundamental rights, as well as the other values listed in Article 2 TEU,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precondition for accession to the EU,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relevant for participation in the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 this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reason, Article 7 TEU provides for a procedure to police and react to the risk 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breaches of those values. In a case in which the Council determines that the breach is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persistent, it can suspend certain rights, including voting rights, of the Member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058" y="3510023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752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Week: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 Charter of Fundamental Rights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1319283" y="2885053"/>
            <a:ext cx="9155806" cy="349259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buFont typeface="Wingdings 3" pitchFamily="18" charset="2"/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</a:t>
            </a:r>
            <a:r>
              <a:rPr lang="en-US" sz="1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Readings</a:t>
            </a:r>
          </a:p>
          <a:p>
            <a:pPr lvl="1">
              <a:lnSpc>
                <a:spcPct val="150000"/>
              </a:lnSpc>
              <a:buFont typeface="Wingdings 3" pitchFamily="18" charset="2"/>
              <a:buBlip>
                <a:blip r:embed="rId4"/>
              </a:buBlip>
            </a:pPr>
            <a:endParaRPr lang="en-US" sz="1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the course syllabus</a:t>
            </a:r>
          </a:p>
        </p:txBody>
      </p:sp>
    </p:spTree>
    <p:extLst>
      <p:ext uri="{BB962C8B-B14F-4D97-AF65-F5344CB8AC3E}">
        <p14:creationId xmlns:p14="http://schemas.microsoft.com/office/powerpoint/2010/main" val="39586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0"/>
            <a:ext cx="5885958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ikonstantinidis@qu.edu.qa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College of Law Building I09,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B335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 (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 Blackboard Collaborate)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Monday, 11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:30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– 12:30 PM</a:t>
            </a: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Sunday/Tuesday/Thursday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8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Blackboard Collaborate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0"/>
            <a:ext cx="6066220" cy="35390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background?</a:t>
            </a:r>
          </a:p>
          <a:p>
            <a:pPr marL="128016" lvl="1"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did you choose this course?</a:t>
            </a:r>
          </a:p>
          <a:p>
            <a:pPr marL="128016" lvl="1"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your expectations for this course?</a:t>
            </a:r>
            <a:endPara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111" y="3453423"/>
            <a:ext cx="4314997" cy="1757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9610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Evolution of the European Union Law in the Field of Human Rights –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4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Historical Background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Law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the 1977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to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Treaty of Lisbon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Concluding Remarks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4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19283" y="2885053"/>
            <a:ext cx="6308433" cy="349259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an advanced understanding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emergence of the European Union's commitment to human rights</a:t>
            </a:r>
            <a:endParaRPr lang="en-US" sz="1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Outcomes: On completion of this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week,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should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11684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Historical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1"/>
            <a:ext cx="9021304" cy="737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5"/>
              </a:buBlip>
            </a:pPr>
            <a:r>
              <a:rPr lang="en-US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Union (EU) and Human Rights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WBF94joEAyA"/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2629119" y="3023563"/>
            <a:ext cx="6240980" cy="351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7e3e8086-0536-41ee-a79a-3dce340d2f7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0464C08C83B4786C69C8E218EEB9A" ma:contentTypeVersion="11" ma:contentTypeDescription="Create a new document." ma:contentTypeScope="" ma:versionID="4aa4d920e9ef1cd030e7173058c6ec44">
  <xsd:schema xmlns:xsd="http://www.w3.org/2001/XMLSchema" xmlns:xs="http://www.w3.org/2001/XMLSchema" xmlns:p="http://schemas.microsoft.com/office/2006/metadata/properties" xmlns:ns1="http://schemas.microsoft.com/sharepoint/v3" xmlns:ns2="4595ca7b-3a15-4971-af5f-cadc29c03e04" targetNamespace="http://schemas.microsoft.com/office/2006/metadata/properties" ma:root="true" ma:fieldsID="a40584e085f81fbef6ac87ea821be1c0" ns1:_="" ns2:_="">
    <xsd:import namespace="http://schemas.microsoft.com/sharepoint/v3"/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595ca7b-3a15-4971-af5f-cadc29c03e04">QPT3VHF6MKWP-396621065-18</_dlc_DocId>
    <_dlc_DocIdUrl xmlns="4595ca7b-3a15-4971-af5f-cadc29c03e04">
      <Url>https://qataruniversity-prd.qu.edu.qa/en-us/Research/cld/training/DohaEUcourses/_layouts/15/DocIdRedir.aspx?ID=QPT3VHF6MKWP-396621065-18</Url>
      <Description>QPT3VHF6MKWP-396621065-18</Description>
    </_dlc_DocIdUrl>
  </documentManagement>
</p:properties>
</file>

<file path=customXml/itemProps1.xml><?xml version="1.0" encoding="utf-8"?>
<ds:datastoreItem xmlns:ds="http://schemas.openxmlformats.org/officeDocument/2006/customXml" ds:itemID="{189900A9-DE5D-4259-AF06-6BE842B342EA}"/>
</file>

<file path=customXml/itemProps2.xml><?xml version="1.0" encoding="utf-8"?>
<ds:datastoreItem xmlns:ds="http://schemas.openxmlformats.org/officeDocument/2006/customXml" ds:itemID="{1CB82E15-A96D-43D5-9BFF-B9BC4757CC94}"/>
</file>

<file path=customXml/itemProps3.xml><?xml version="1.0" encoding="utf-8"?>
<ds:datastoreItem xmlns:ds="http://schemas.openxmlformats.org/officeDocument/2006/customXml" ds:itemID="{CCA4D868-AB8B-4851-9D99-2D0865D14B4C}"/>
</file>

<file path=customXml/itemProps4.xml><?xml version="1.0" encoding="utf-8"?>
<ds:datastoreItem xmlns:ds="http://schemas.openxmlformats.org/officeDocument/2006/customXml" ds:itemID="{21844AAD-98EE-4A8D-9A51-E7E5C7A73A84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5638</TotalTime>
  <Words>1469</Words>
  <Application>Microsoft Office PowerPoint</Application>
  <PresentationFormat>Widescreen</PresentationFormat>
  <Paragraphs>141</Paragraphs>
  <Slides>26</Slides>
  <Notes>26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 – Doha courses on European union law – Fall 2021 Dr. Ioannis Konstantinidis</vt:lpstr>
      <vt:lpstr>WELCOME TO THE COURSE</vt:lpstr>
      <vt:lpstr>WELCOME TO THE COURSE</vt:lpstr>
      <vt:lpstr>WELCOME TO THE COURSE</vt:lpstr>
      <vt:lpstr>Students</vt:lpstr>
      <vt:lpstr>Course 2: The Evolution of the European Union Law in the Field of Human Rights – Week 4</vt:lpstr>
      <vt:lpstr>Week 4</vt:lpstr>
      <vt:lpstr>PowerPoint Presentation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II. From the 1977 Declaration to the Treaty of Lisbon</vt:lpstr>
      <vt:lpstr>II. From the 1977 Declaration to the Treaty of Lisbon</vt:lpstr>
      <vt:lpstr>II. From the 1977 Declaration to the Treaty of Lisbon</vt:lpstr>
      <vt:lpstr>II. From the 1977 Declaration to the Treaty of Lisbon</vt:lpstr>
      <vt:lpstr>II. From the 1977 Declaration to the Treaty of Lisbon</vt:lpstr>
      <vt:lpstr>III. Concluding Remarks </vt:lpstr>
      <vt:lpstr>III. Concluding Remarks </vt:lpstr>
      <vt:lpstr>Next Week: The EU Charter of Fundamental Rights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Ioannis Konstantinidis</cp:lastModifiedBy>
  <cp:revision>186</cp:revision>
  <dcterms:created xsi:type="dcterms:W3CDTF">2015-10-18T15:36:54Z</dcterms:created>
  <dcterms:modified xsi:type="dcterms:W3CDTF">2021-09-28T16:41:12Z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0x0101004130464C08C83B4786C69C8E218EEB9A</vt:lpwstr>
  </property>
  <property fmtid="{D5CDD505-2E9C-101B-9397-08002B2CF9AE}" pid="3" name="_dlc_DocIdItemGuid">
    <vt:lpwstr>a9958d20-fd31-4bf5-8f73-8fdc2e837616</vt:lpwstr>
  </property>
</Properties>
</file>